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3" r:id="rId3"/>
    <p:sldId id="280" r:id="rId4"/>
    <p:sldId id="262" r:id="rId5"/>
    <p:sldId id="259" r:id="rId6"/>
    <p:sldId id="258" r:id="rId7"/>
    <p:sldId id="260" r:id="rId8"/>
    <p:sldId id="265" r:id="rId9"/>
    <p:sldId id="257" r:id="rId10"/>
    <p:sldId id="283" r:id="rId11"/>
    <p:sldId id="284" r:id="rId12"/>
    <p:sldId id="286" r:id="rId13"/>
    <p:sldId id="264" r:id="rId14"/>
    <p:sldId id="266" r:id="rId15"/>
    <p:sldId id="267" r:id="rId16"/>
    <p:sldId id="268" r:id="rId17"/>
    <p:sldId id="269" r:id="rId18"/>
    <p:sldId id="271" r:id="rId19"/>
    <p:sldId id="270" r:id="rId20"/>
    <p:sldId id="273" r:id="rId21"/>
    <p:sldId id="272" r:id="rId22"/>
    <p:sldId id="274" r:id="rId23"/>
    <p:sldId id="275" r:id="rId24"/>
    <p:sldId id="282" r:id="rId25"/>
    <p:sldId id="278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168" autoAdjust="0"/>
  </p:normalViewPr>
  <p:slideViewPr>
    <p:cSldViewPr>
      <p:cViewPr>
        <p:scale>
          <a:sx n="66" d="100"/>
          <a:sy n="66" d="100"/>
        </p:scale>
        <p:origin x="-127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FB3CB1-C3F6-4B1C-A25E-63F1016D308F}" type="doc">
      <dgm:prSet loTypeId="urn:microsoft.com/office/officeart/2005/8/layout/hierarchy5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SG"/>
        </a:p>
      </dgm:t>
    </dgm:pt>
    <dgm:pt modelId="{3046EDAB-CDB7-4D96-ABA9-1F5B5A097A79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SG" sz="2400" b="1" dirty="0" smtClean="0"/>
            <a:t>Public education, research and popular campaigns</a:t>
          </a:r>
          <a:endParaRPr lang="en-SG" sz="2400" b="1" dirty="0"/>
        </a:p>
      </dgm:t>
    </dgm:pt>
    <dgm:pt modelId="{E48557F5-AEC6-49F0-A93D-1E724D22B064}" type="parTrans" cxnId="{6AC45F0B-44E1-4D53-BEB5-5F774EE0665F}">
      <dgm:prSet/>
      <dgm:spPr/>
      <dgm:t>
        <a:bodyPr/>
        <a:lstStyle/>
        <a:p>
          <a:endParaRPr lang="en-SG"/>
        </a:p>
      </dgm:t>
    </dgm:pt>
    <dgm:pt modelId="{65F09801-E704-430B-B38E-93A6EB138ABE}" type="sibTrans" cxnId="{6AC45F0B-44E1-4D53-BEB5-5F774EE0665F}">
      <dgm:prSet/>
      <dgm:spPr/>
      <dgm:t>
        <a:bodyPr/>
        <a:lstStyle/>
        <a:p>
          <a:endParaRPr lang="en-SG"/>
        </a:p>
      </dgm:t>
    </dgm:pt>
    <dgm:pt modelId="{49BEA0E7-71DF-4944-AD47-CA67471ACC1F}">
      <dgm:prSet phldrT="[Text]"/>
      <dgm:spPr/>
      <dgm:t>
        <a:bodyPr/>
        <a:lstStyle/>
        <a:p>
          <a:r>
            <a:rPr lang="en-SG" b="1" dirty="0" smtClean="0"/>
            <a:t>Empowers U.S. citizens to support the efforts of workers to learn and defend their rights</a:t>
          </a:r>
          <a:endParaRPr lang="en-SG" b="1" dirty="0"/>
        </a:p>
      </dgm:t>
    </dgm:pt>
    <dgm:pt modelId="{CFE01246-7740-4744-B2AC-BBF7AB82FBC2}" type="parTrans" cxnId="{614C46D4-1978-403F-A33A-319228BFF645}">
      <dgm:prSet/>
      <dgm:spPr/>
      <dgm:t>
        <a:bodyPr/>
        <a:lstStyle/>
        <a:p>
          <a:endParaRPr lang="en-SG"/>
        </a:p>
      </dgm:t>
    </dgm:pt>
    <dgm:pt modelId="{ADB7EBBC-6E0B-4230-8FCC-28416D87E389}" type="sibTrans" cxnId="{614C46D4-1978-403F-A33A-319228BFF645}">
      <dgm:prSet/>
      <dgm:spPr/>
      <dgm:t>
        <a:bodyPr/>
        <a:lstStyle/>
        <a:p>
          <a:endParaRPr lang="en-SG"/>
        </a:p>
      </dgm:t>
    </dgm:pt>
    <dgm:pt modelId="{C2C46A18-7BA7-43B5-B93E-E22714056082}">
      <dgm:prSet phldrT="[Text]" custT="1"/>
      <dgm:spPr/>
      <dgm:t>
        <a:bodyPr/>
        <a:lstStyle/>
        <a:p>
          <a:r>
            <a:rPr lang="en-US" sz="2400" b="1" dirty="0" smtClean="0"/>
            <a:t>Investigations</a:t>
          </a:r>
          <a:endParaRPr lang="en-SG" sz="1600" b="1" dirty="0"/>
        </a:p>
      </dgm:t>
    </dgm:pt>
    <dgm:pt modelId="{41221CCB-45F3-4A0F-831B-B7855044C285}" type="parTrans" cxnId="{AA9AE268-8088-4B5E-8DDC-88CE8F500ED0}">
      <dgm:prSet/>
      <dgm:spPr/>
      <dgm:t>
        <a:bodyPr/>
        <a:lstStyle/>
        <a:p>
          <a:endParaRPr lang="en-SG"/>
        </a:p>
      </dgm:t>
    </dgm:pt>
    <dgm:pt modelId="{ADC7D853-171D-46E4-9B59-9FE7E02896A1}" type="sibTrans" cxnId="{AA9AE268-8088-4B5E-8DDC-88CE8F500ED0}">
      <dgm:prSet/>
      <dgm:spPr/>
      <dgm:t>
        <a:bodyPr/>
        <a:lstStyle/>
        <a:p>
          <a:endParaRPr lang="en-SG"/>
        </a:p>
      </dgm:t>
    </dgm:pt>
    <dgm:pt modelId="{D7FC223F-9854-4820-98AB-83E3ECF6D283}">
      <dgm:prSet phldrT="[Text]" custT="1"/>
      <dgm:spPr/>
      <dgm:t>
        <a:bodyPr/>
        <a:lstStyle/>
        <a:p>
          <a:r>
            <a:rPr lang="en-SG" sz="2400" b="1" dirty="0" smtClean="0"/>
            <a:t>Exposes human and labour rights abuses committed </a:t>
          </a:r>
          <a:r>
            <a:rPr lang="en-SG" sz="2400" b="1" dirty="0" smtClean="0">
              <a:solidFill>
                <a:srgbClr val="FFFF00"/>
              </a:solidFill>
            </a:rPr>
            <a:t>by U.S. companies</a:t>
          </a:r>
          <a:r>
            <a:rPr lang="en-SG" sz="2400" b="1" dirty="0" smtClean="0"/>
            <a:t> producing goods </a:t>
          </a:r>
          <a:r>
            <a:rPr lang="en-SG" sz="2400" b="1" dirty="0" smtClean="0">
              <a:solidFill>
                <a:srgbClr val="FFFF00"/>
              </a:solidFill>
            </a:rPr>
            <a:t>in</a:t>
          </a:r>
          <a:r>
            <a:rPr lang="en-SG" sz="2400" b="1" dirty="0" smtClean="0"/>
            <a:t> the </a:t>
          </a:r>
          <a:r>
            <a:rPr lang="en-SG" sz="2400" b="1" dirty="0" smtClean="0">
              <a:solidFill>
                <a:srgbClr val="FFFF00"/>
              </a:solidFill>
            </a:rPr>
            <a:t>developing world</a:t>
          </a:r>
          <a:endParaRPr lang="en-SG" sz="2400" b="1" dirty="0">
            <a:solidFill>
              <a:srgbClr val="FFFF00"/>
            </a:solidFill>
          </a:endParaRPr>
        </a:p>
      </dgm:t>
    </dgm:pt>
    <dgm:pt modelId="{7B5D47E7-476B-4F11-9D63-294A4C934CF0}" type="parTrans" cxnId="{FC7D7032-90EC-4B11-A818-3CBF2698CE65}">
      <dgm:prSet/>
      <dgm:spPr/>
      <dgm:t>
        <a:bodyPr/>
        <a:lstStyle/>
        <a:p>
          <a:endParaRPr lang="en-SG"/>
        </a:p>
      </dgm:t>
    </dgm:pt>
    <dgm:pt modelId="{EFD61F98-4E0E-442F-9E69-87384C821483}" type="sibTrans" cxnId="{FC7D7032-90EC-4B11-A818-3CBF2698CE65}">
      <dgm:prSet/>
      <dgm:spPr/>
      <dgm:t>
        <a:bodyPr/>
        <a:lstStyle/>
        <a:p>
          <a:endParaRPr lang="en-SG"/>
        </a:p>
      </dgm:t>
    </dgm:pt>
    <dgm:pt modelId="{CB26E406-E625-49CF-A3E5-A2E2553A05A2}">
      <dgm:prSet phldrT="[Text]" custT="1"/>
      <dgm:spPr/>
      <dgm:t>
        <a:bodyPr/>
        <a:lstStyle/>
        <a:p>
          <a:r>
            <a:rPr lang="en-US" sz="4400" dirty="0" smtClean="0"/>
            <a:t>Mission</a:t>
          </a:r>
          <a:endParaRPr lang="en-SG" sz="500" dirty="0"/>
        </a:p>
      </dgm:t>
    </dgm:pt>
    <dgm:pt modelId="{67C75DC8-32B3-4646-8D69-6A2892536A86}" type="parTrans" cxnId="{706BDD02-B825-4BEB-8489-C634AA7EF6DB}">
      <dgm:prSet/>
      <dgm:spPr/>
      <dgm:t>
        <a:bodyPr/>
        <a:lstStyle/>
        <a:p>
          <a:endParaRPr lang="en-SG"/>
        </a:p>
      </dgm:t>
    </dgm:pt>
    <dgm:pt modelId="{C6409037-44EA-4F6F-8150-D1242113B6EB}" type="sibTrans" cxnId="{706BDD02-B825-4BEB-8489-C634AA7EF6DB}">
      <dgm:prSet/>
      <dgm:spPr/>
      <dgm:t>
        <a:bodyPr/>
        <a:lstStyle/>
        <a:p>
          <a:endParaRPr lang="en-SG"/>
        </a:p>
      </dgm:t>
    </dgm:pt>
    <dgm:pt modelId="{F684930B-D0C0-421A-A1B8-E6E33AC2DCC3}">
      <dgm:prSet phldrT="[Text]"/>
      <dgm:spPr/>
      <dgm:t>
        <a:bodyPr/>
        <a:lstStyle/>
        <a:p>
          <a:r>
            <a:rPr lang="en-US" dirty="0" smtClean="0"/>
            <a:t>Work</a:t>
          </a:r>
          <a:endParaRPr lang="en-SG" dirty="0"/>
        </a:p>
      </dgm:t>
    </dgm:pt>
    <dgm:pt modelId="{D9DC1784-2D0B-40E9-9735-4CB6CDDA1007}" type="parTrans" cxnId="{6B8E0636-F89E-447E-9156-E79E00C03F2F}">
      <dgm:prSet/>
      <dgm:spPr/>
      <dgm:t>
        <a:bodyPr/>
        <a:lstStyle/>
        <a:p>
          <a:endParaRPr lang="en-SG"/>
        </a:p>
      </dgm:t>
    </dgm:pt>
    <dgm:pt modelId="{CA109C15-E241-4616-AFE9-B181FB12456E}" type="sibTrans" cxnId="{6B8E0636-F89E-447E-9156-E79E00C03F2F}">
      <dgm:prSet/>
      <dgm:spPr/>
      <dgm:t>
        <a:bodyPr/>
        <a:lstStyle/>
        <a:p>
          <a:endParaRPr lang="en-SG"/>
        </a:p>
      </dgm:t>
    </dgm:pt>
    <dgm:pt modelId="{E1697170-68FF-42C8-8767-D5B30D26A67B}">
      <dgm:prSet phldrT="[Text]"/>
      <dgm:spPr/>
      <dgm:t>
        <a:bodyPr/>
        <a:lstStyle/>
        <a:p>
          <a:r>
            <a:rPr lang="en-US" dirty="0" smtClean="0"/>
            <a:t>Result</a:t>
          </a:r>
          <a:endParaRPr lang="en-SG" dirty="0"/>
        </a:p>
      </dgm:t>
    </dgm:pt>
    <dgm:pt modelId="{D3CDBD53-C6D1-4EA4-B040-5F1EDC9CF3B9}" type="parTrans" cxnId="{F8DD29F7-6F0B-4113-953B-DA7F5338B672}">
      <dgm:prSet/>
      <dgm:spPr/>
      <dgm:t>
        <a:bodyPr/>
        <a:lstStyle/>
        <a:p>
          <a:endParaRPr lang="en-SG"/>
        </a:p>
      </dgm:t>
    </dgm:pt>
    <dgm:pt modelId="{3F71C7A9-2474-4D84-864A-01BB7B40A5BB}" type="sibTrans" cxnId="{F8DD29F7-6F0B-4113-953B-DA7F5338B672}">
      <dgm:prSet/>
      <dgm:spPr/>
      <dgm:t>
        <a:bodyPr/>
        <a:lstStyle/>
        <a:p>
          <a:endParaRPr lang="en-SG"/>
        </a:p>
      </dgm:t>
    </dgm:pt>
    <dgm:pt modelId="{63BB6C16-E297-45EF-90E2-E862AF66AC13}">
      <dgm:prSet phldrT="[Text]" custT="1"/>
      <dgm:spPr/>
      <dgm:t>
        <a:bodyPr/>
        <a:lstStyle/>
        <a:p>
          <a:r>
            <a:rPr lang="en-US" sz="2400" b="1" dirty="0" smtClean="0"/>
            <a:t>To </a:t>
          </a:r>
          <a:r>
            <a:rPr lang="en-SG" sz="2400" b="1" dirty="0" smtClean="0"/>
            <a:t>help defend the human rights of workers in the global economy</a:t>
          </a:r>
          <a:endParaRPr lang="en-SG" sz="2400" b="1" dirty="0"/>
        </a:p>
      </dgm:t>
    </dgm:pt>
    <dgm:pt modelId="{E671E8E1-2B79-4CB2-B3E0-92A8F3F79A35}" type="sibTrans" cxnId="{8E6AECB7-E5D2-4CEA-83CB-990325A16594}">
      <dgm:prSet/>
      <dgm:spPr/>
      <dgm:t>
        <a:bodyPr/>
        <a:lstStyle/>
        <a:p>
          <a:endParaRPr lang="en-SG"/>
        </a:p>
      </dgm:t>
    </dgm:pt>
    <dgm:pt modelId="{1CACA725-1677-4425-B060-18B17F2B619F}" type="parTrans" cxnId="{8E6AECB7-E5D2-4CEA-83CB-990325A16594}">
      <dgm:prSet/>
      <dgm:spPr/>
      <dgm:t>
        <a:bodyPr/>
        <a:lstStyle/>
        <a:p>
          <a:endParaRPr lang="en-SG"/>
        </a:p>
      </dgm:t>
    </dgm:pt>
    <dgm:pt modelId="{C8AD9BC8-AF78-4B5F-9569-9457A44D0887}" type="pres">
      <dgm:prSet presAssocID="{7CFB3CB1-C3F6-4B1C-A25E-63F1016D308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D39D47-E358-4162-B3F4-CB837A7B9498}" type="pres">
      <dgm:prSet presAssocID="{7CFB3CB1-C3F6-4B1C-A25E-63F1016D308F}" presName="hierFlow" presStyleCnt="0"/>
      <dgm:spPr/>
      <dgm:t>
        <a:bodyPr/>
        <a:lstStyle/>
        <a:p>
          <a:endParaRPr lang="en-US"/>
        </a:p>
      </dgm:t>
    </dgm:pt>
    <dgm:pt modelId="{3F0A9809-EDEC-429A-9DB2-D46637F566A5}" type="pres">
      <dgm:prSet presAssocID="{7CFB3CB1-C3F6-4B1C-A25E-63F1016D308F}" presName="firstBuf" presStyleCnt="0"/>
      <dgm:spPr/>
      <dgm:t>
        <a:bodyPr/>
        <a:lstStyle/>
        <a:p>
          <a:endParaRPr lang="en-US"/>
        </a:p>
      </dgm:t>
    </dgm:pt>
    <dgm:pt modelId="{F2165D0B-C827-480A-9E1B-DE5D22BBF6E7}" type="pres">
      <dgm:prSet presAssocID="{7CFB3CB1-C3F6-4B1C-A25E-63F1016D308F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294542-4CF3-4AA7-BBA0-A32CF7702F72}" type="pres">
      <dgm:prSet presAssocID="{63BB6C16-E297-45EF-90E2-E862AF66AC13}" presName="Name17" presStyleCnt="0"/>
      <dgm:spPr/>
      <dgm:t>
        <a:bodyPr/>
        <a:lstStyle/>
        <a:p>
          <a:endParaRPr lang="en-US"/>
        </a:p>
      </dgm:t>
    </dgm:pt>
    <dgm:pt modelId="{C4D028CC-274C-4B28-9398-954465CC23E4}" type="pres">
      <dgm:prSet presAssocID="{63BB6C16-E297-45EF-90E2-E862AF66AC13}" presName="level1Shape" presStyleLbl="node0" presStyleIdx="0" presStyleCnt="1" custScaleX="194070" custScaleY="438756" custLinFactNeighborX="-22382" custLinFactNeighborY="-24435">
        <dgm:presLayoutVars>
          <dgm:chPref val="3"/>
        </dgm:presLayoutVars>
      </dgm:prSet>
      <dgm:spPr/>
      <dgm:t>
        <a:bodyPr/>
        <a:lstStyle/>
        <a:p>
          <a:endParaRPr lang="en-SG"/>
        </a:p>
      </dgm:t>
    </dgm:pt>
    <dgm:pt modelId="{44EC02E9-4603-4D95-A59C-3A30A2E815C0}" type="pres">
      <dgm:prSet presAssocID="{63BB6C16-E297-45EF-90E2-E862AF66AC13}" presName="hierChild2" presStyleCnt="0"/>
      <dgm:spPr/>
      <dgm:t>
        <a:bodyPr/>
        <a:lstStyle/>
        <a:p>
          <a:endParaRPr lang="en-US"/>
        </a:p>
      </dgm:t>
    </dgm:pt>
    <dgm:pt modelId="{EC2DCB74-7264-4856-BF4E-B8B700F06874}" type="pres">
      <dgm:prSet presAssocID="{E48557F5-AEC6-49F0-A93D-1E724D22B064}" presName="Name25" presStyleLbl="parChTrans1D2" presStyleIdx="0" presStyleCnt="2"/>
      <dgm:spPr/>
      <dgm:t>
        <a:bodyPr/>
        <a:lstStyle/>
        <a:p>
          <a:endParaRPr lang="en-US"/>
        </a:p>
      </dgm:t>
    </dgm:pt>
    <dgm:pt modelId="{A3823FC8-5EB1-4365-9A00-103B17C20B20}" type="pres">
      <dgm:prSet presAssocID="{E48557F5-AEC6-49F0-A93D-1E724D22B064}" presName="connTx" presStyleLbl="parChTrans1D2" presStyleIdx="0" presStyleCnt="2"/>
      <dgm:spPr/>
      <dgm:t>
        <a:bodyPr/>
        <a:lstStyle/>
        <a:p>
          <a:endParaRPr lang="en-US"/>
        </a:p>
      </dgm:t>
    </dgm:pt>
    <dgm:pt modelId="{8688C7F4-031D-4314-86B9-451027C4174E}" type="pres">
      <dgm:prSet presAssocID="{3046EDAB-CDB7-4D96-ABA9-1F5B5A097A79}" presName="Name30" presStyleCnt="0"/>
      <dgm:spPr/>
      <dgm:t>
        <a:bodyPr/>
        <a:lstStyle/>
        <a:p>
          <a:endParaRPr lang="en-US"/>
        </a:p>
      </dgm:t>
    </dgm:pt>
    <dgm:pt modelId="{7CC0BB24-BFD5-4D24-9B8D-126496BF8C0B}" type="pres">
      <dgm:prSet presAssocID="{3046EDAB-CDB7-4D96-ABA9-1F5B5A097A79}" presName="level2Shape" presStyleLbl="node2" presStyleIdx="0" presStyleCnt="2" custScaleX="158274" custScaleY="338508" custLinFactNeighborX="8272" custLinFactNeighborY="-39427"/>
      <dgm:spPr/>
      <dgm:t>
        <a:bodyPr/>
        <a:lstStyle/>
        <a:p>
          <a:endParaRPr lang="en-SG"/>
        </a:p>
      </dgm:t>
    </dgm:pt>
    <dgm:pt modelId="{0104A417-F803-457B-BC02-4CA2D84646D8}" type="pres">
      <dgm:prSet presAssocID="{3046EDAB-CDB7-4D96-ABA9-1F5B5A097A79}" presName="hierChild3" presStyleCnt="0"/>
      <dgm:spPr/>
      <dgm:t>
        <a:bodyPr/>
        <a:lstStyle/>
        <a:p>
          <a:endParaRPr lang="en-US"/>
        </a:p>
      </dgm:t>
    </dgm:pt>
    <dgm:pt modelId="{06D1E562-849A-4DC4-BA7B-A7C9ECAB202F}" type="pres">
      <dgm:prSet presAssocID="{CFE01246-7740-4744-B2AC-BBF7AB82FBC2}" presName="Name25" presStyleLbl="parChTrans1D3" presStyleIdx="0" presStyleCnt="2"/>
      <dgm:spPr/>
      <dgm:t>
        <a:bodyPr/>
        <a:lstStyle/>
        <a:p>
          <a:endParaRPr lang="en-US"/>
        </a:p>
      </dgm:t>
    </dgm:pt>
    <dgm:pt modelId="{ACFE0532-12D3-423E-810C-B0ADA1B81907}" type="pres">
      <dgm:prSet presAssocID="{CFE01246-7740-4744-B2AC-BBF7AB82FBC2}" presName="connTx" presStyleLbl="parChTrans1D3" presStyleIdx="0" presStyleCnt="2"/>
      <dgm:spPr/>
      <dgm:t>
        <a:bodyPr/>
        <a:lstStyle/>
        <a:p>
          <a:endParaRPr lang="en-US"/>
        </a:p>
      </dgm:t>
    </dgm:pt>
    <dgm:pt modelId="{16E087F3-5331-4AE7-B58E-3D2F57EE0315}" type="pres">
      <dgm:prSet presAssocID="{49BEA0E7-71DF-4944-AD47-CA67471ACC1F}" presName="Name30" presStyleCnt="0"/>
      <dgm:spPr/>
      <dgm:t>
        <a:bodyPr/>
        <a:lstStyle/>
        <a:p>
          <a:endParaRPr lang="en-US"/>
        </a:p>
      </dgm:t>
    </dgm:pt>
    <dgm:pt modelId="{A8B08863-46FC-4671-B3EB-F03107BC72A0}" type="pres">
      <dgm:prSet presAssocID="{49BEA0E7-71DF-4944-AD47-CA67471ACC1F}" presName="level2Shape" presStyleLbl="node3" presStyleIdx="0" presStyleCnt="2" custScaleX="238896" custScaleY="255350" custLinFactNeighborX="26956" custLinFactNeighborY="-75099"/>
      <dgm:spPr/>
      <dgm:t>
        <a:bodyPr/>
        <a:lstStyle/>
        <a:p>
          <a:endParaRPr lang="en-SG"/>
        </a:p>
      </dgm:t>
    </dgm:pt>
    <dgm:pt modelId="{9E56C265-4948-4A11-BDB3-759C90C5C526}" type="pres">
      <dgm:prSet presAssocID="{49BEA0E7-71DF-4944-AD47-CA67471ACC1F}" presName="hierChild3" presStyleCnt="0"/>
      <dgm:spPr/>
      <dgm:t>
        <a:bodyPr/>
        <a:lstStyle/>
        <a:p>
          <a:endParaRPr lang="en-US"/>
        </a:p>
      </dgm:t>
    </dgm:pt>
    <dgm:pt modelId="{E6333E67-35AB-4F4E-B53B-2C038BFD5A74}" type="pres">
      <dgm:prSet presAssocID="{41221CCB-45F3-4A0F-831B-B7855044C285}" presName="Name25" presStyleLbl="parChTrans1D2" presStyleIdx="1" presStyleCnt="2"/>
      <dgm:spPr/>
      <dgm:t>
        <a:bodyPr/>
        <a:lstStyle/>
        <a:p>
          <a:endParaRPr lang="en-US"/>
        </a:p>
      </dgm:t>
    </dgm:pt>
    <dgm:pt modelId="{CA988294-6AA6-425E-9170-4F64DA029E97}" type="pres">
      <dgm:prSet presAssocID="{41221CCB-45F3-4A0F-831B-B7855044C28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A7443CCD-1C5B-46E9-8023-83D27D1634A3}" type="pres">
      <dgm:prSet presAssocID="{C2C46A18-7BA7-43B5-B93E-E22714056082}" presName="Name30" presStyleCnt="0"/>
      <dgm:spPr/>
      <dgm:t>
        <a:bodyPr/>
        <a:lstStyle/>
        <a:p>
          <a:endParaRPr lang="en-US"/>
        </a:p>
      </dgm:t>
    </dgm:pt>
    <dgm:pt modelId="{4432C665-7145-4DAC-8D10-0F3B59834500}" type="pres">
      <dgm:prSet presAssocID="{C2C46A18-7BA7-43B5-B93E-E22714056082}" presName="level2Shape" presStyleLbl="node2" presStyleIdx="1" presStyleCnt="2" custScaleX="176762" custScaleY="205936" custLinFactNeighborX="1521" custLinFactNeighborY="42357"/>
      <dgm:spPr/>
      <dgm:t>
        <a:bodyPr/>
        <a:lstStyle/>
        <a:p>
          <a:endParaRPr lang="en-US"/>
        </a:p>
      </dgm:t>
    </dgm:pt>
    <dgm:pt modelId="{79807607-C4CE-4382-86EE-46BA450012B8}" type="pres">
      <dgm:prSet presAssocID="{C2C46A18-7BA7-43B5-B93E-E22714056082}" presName="hierChild3" presStyleCnt="0"/>
      <dgm:spPr/>
      <dgm:t>
        <a:bodyPr/>
        <a:lstStyle/>
        <a:p>
          <a:endParaRPr lang="en-US"/>
        </a:p>
      </dgm:t>
    </dgm:pt>
    <dgm:pt modelId="{F34C913A-8DFA-44A5-962F-232DB9DF2A0D}" type="pres">
      <dgm:prSet presAssocID="{7B5D47E7-476B-4F11-9D63-294A4C934CF0}" presName="Name25" presStyleLbl="parChTrans1D3" presStyleIdx="1" presStyleCnt="2"/>
      <dgm:spPr/>
      <dgm:t>
        <a:bodyPr/>
        <a:lstStyle/>
        <a:p>
          <a:endParaRPr lang="en-US"/>
        </a:p>
      </dgm:t>
    </dgm:pt>
    <dgm:pt modelId="{932407FE-8CAF-475D-82E0-E1B99034C2B4}" type="pres">
      <dgm:prSet presAssocID="{7B5D47E7-476B-4F11-9D63-294A4C934CF0}" presName="connTx" presStyleLbl="parChTrans1D3" presStyleIdx="1" presStyleCnt="2"/>
      <dgm:spPr/>
      <dgm:t>
        <a:bodyPr/>
        <a:lstStyle/>
        <a:p>
          <a:endParaRPr lang="en-US"/>
        </a:p>
      </dgm:t>
    </dgm:pt>
    <dgm:pt modelId="{C05C462A-05B2-43EA-99D3-96B3C4F55808}" type="pres">
      <dgm:prSet presAssocID="{D7FC223F-9854-4820-98AB-83E3ECF6D283}" presName="Name30" presStyleCnt="0"/>
      <dgm:spPr/>
      <dgm:t>
        <a:bodyPr/>
        <a:lstStyle/>
        <a:p>
          <a:endParaRPr lang="en-US"/>
        </a:p>
      </dgm:t>
    </dgm:pt>
    <dgm:pt modelId="{F403465D-EBDE-4013-8DA8-82CF8F33E48D}" type="pres">
      <dgm:prSet presAssocID="{D7FC223F-9854-4820-98AB-83E3ECF6D283}" presName="level2Shape" presStyleLbl="node3" presStyleIdx="1" presStyleCnt="2" custScaleX="245877" custScaleY="366029" custLinFactNeighborX="8468" custLinFactNeighborY="-25952"/>
      <dgm:spPr/>
      <dgm:t>
        <a:bodyPr/>
        <a:lstStyle/>
        <a:p>
          <a:endParaRPr lang="en-SG"/>
        </a:p>
      </dgm:t>
    </dgm:pt>
    <dgm:pt modelId="{A5C35A67-4FBF-4FEC-B116-F62C19C86447}" type="pres">
      <dgm:prSet presAssocID="{D7FC223F-9854-4820-98AB-83E3ECF6D283}" presName="hierChild3" presStyleCnt="0"/>
      <dgm:spPr/>
      <dgm:t>
        <a:bodyPr/>
        <a:lstStyle/>
        <a:p>
          <a:endParaRPr lang="en-US"/>
        </a:p>
      </dgm:t>
    </dgm:pt>
    <dgm:pt modelId="{D4BF3858-45C4-4BCB-B1E8-4C1CDAF378C7}" type="pres">
      <dgm:prSet presAssocID="{7CFB3CB1-C3F6-4B1C-A25E-63F1016D308F}" presName="bgShapesFlow" presStyleCnt="0"/>
      <dgm:spPr/>
      <dgm:t>
        <a:bodyPr/>
        <a:lstStyle/>
        <a:p>
          <a:endParaRPr lang="en-US"/>
        </a:p>
      </dgm:t>
    </dgm:pt>
    <dgm:pt modelId="{187B3EE6-6987-41BF-8FE4-8B203D7BCB1A}" type="pres">
      <dgm:prSet presAssocID="{CB26E406-E625-49CF-A3E5-A2E2553A05A2}" presName="rectComp" presStyleCnt="0"/>
      <dgm:spPr/>
      <dgm:t>
        <a:bodyPr/>
        <a:lstStyle/>
        <a:p>
          <a:endParaRPr lang="en-US"/>
        </a:p>
      </dgm:t>
    </dgm:pt>
    <dgm:pt modelId="{A490766D-78E3-4137-A99B-749E7DDE6D2C}" type="pres">
      <dgm:prSet presAssocID="{CB26E406-E625-49CF-A3E5-A2E2553A05A2}" presName="bgRect" presStyleLbl="bgShp" presStyleIdx="0" presStyleCnt="3" custFlipVert="0" custScaleX="180866" custScaleY="100000" custLinFactNeighborX="-20100" custLinFactNeighborY="0"/>
      <dgm:spPr/>
      <dgm:t>
        <a:bodyPr/>
        <a:lstStyle/>
        <a:p>
          <a:endParaRPr lang="en-US"/>
        </a:p>
      </dgm:t>
    </dgm:pt>
    <dgm:pt modelId="{F60957E8-99EE-4479-B171-179CB84FA75E}" type="pres">
      <dgm:prSet presAssocID="{CB26E406-E625-49CF-A3E5-A2E2553A05A2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FEBFA-8EF4-4E6A-B3AC-9F3774C52423}" type="pres">
      <dgm:prSet presAssocID="{CB26E406-E625-49CF-A3E5-A2E2553A05A2}" presName="spComp" presStyleCnt="0"/>
      <dgm:spPr/>
      <dgm:t>
        <a:bodyPr/>
        <a:lstStyle/>
        <a:p>
          <a:endParaRPr lang="en-US"/>
        </a:p>
      </dgm:t>
    </dgm:pt>
    <dgm:pt modelId="{DF672D0C-8723-45C2-9DC5-0017EE916FBC}" type="pres">
      <dgm:prSet presAssocID="{CB26E406-E625-49CF-A3E5-A2E2553A05A2}" presName="hSp" presStyleCnt="0"/>
      <dgm:spPr/>
      <dgm:t>
        <a:bodyPr/>
        <a:lstStyle/>
        <a:p>
          <a:endParaRPr lang="en-US"/>
        </a:p>
      </dgm:t>
    </dgm:pt>
    <dgm:pt modelId="{EC82CDAD-30BA-4680-895D-A63A01D99A32}" type="pres">
      <dgm:prSet presAssocID="{F684930B-D0C0-421A-A1B8-E6E33AC2DCC3}" presName="rectComp" presStyleCnt="0"/>
      <dgm:spPr/>
      <dgm:t>
        <a:bodyPr/>
        <a:lstStyle/>
        <a:p>
          <a:endParaRPr lang="en-US"/>
        </a:p>
      </dgm:t>
    </dgm:pt>
    <dgm:pt modelId="{CEB7F239-1F2C-491E-AC00-8EE40DEACBF9}" type="pres">
      <dgm:prSet presAssocID="{F684930B-D0C0-421A-A1B8-E6E33AC2DCC3}" presName="bgRect" presStyleLbl="bgShp" presStyleIdx="1" presStyleCnt="3" custScaleX="164796" custLinFactNeighborX="1638"/>
      <dgm:spPr/>
      <dgm:t>
        <a:bodyPr/>
        <a:lstStyle/>
        <a:p>
          <a:endParaRPr lang="en-SG"/>
        </a:p>
      </dgm:t>
    </dgm:pt>
    <dgm:pt modelId="{C7AFE959-F705-4381-92D4-42053EAAC697}" type="pres">
      <dgm:prSet presAssocID="{F684930B-D0C0-421A-A1B8-E6E33AC2DCC3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2BC5175-CB33-47C5-A91C-417B1CC8856C}" type="pres">
      <dgm:prSet presAssocID="{F684930B-D0C0-421A-A1B8-E6E33AC2DCC3}" presName="spComp" presStyleCnt="0"/>
      <dgm:spPr/>
      <dgm:t>
        <a:bodyPr/>
        <a:lstStyle/>
        <a:p>
          <a:endParaRPr lang="en-US"/>
        </a:p>
      </dgm:t>
    </dgm:pt>
    <dgm:pt modelId="{F18DDFFB-65E9-4828-8BCC-302FA7F20E67}" type="pres">
      <dgm:prSet presAssocID="{F684930B-D0C0-421A-A1B8-E6E33AC2DCC3}" presName="hSp" presStyleCnt="0"/>
      <dgm:spPr/>
      <dgm:t>
        <a:bodyPr/>
        <a:lstStyle/>
        <a:p>
          <a:endParaRPr lang="en-US"/>
        </a:p>
      </dgm:t>
    </dgm:pt>
    <dgm:pt modelId="{01E38991-CD24-49BF-BF60-60E1B205E275}" type="pres">
      <dgm:prSet presAssocID="{E1697170-68FF-42C8-8767-D5B30D26A67B}" presName="rectComp" presStyleCnt="0"/>
      <dgm:spPr/>
      <dgm:t>
        <a:bodyPr/>
        <a:lstStyle/>
        <a:p>
          <a:endParaRPr lang="en-US"/>
        </a:p>
      </dgm:t>
    </dgm:pt>
    <dgm:pt modelId="{B27D836A-CC01-496D-A89A-F2290B270701}" type="pres">
      <dgm:prSet presAssocID="{E1697170-68FF-42C8-8767-D5B30D26A67B}" presName="bgRect" presStyleLbl="bgShp" presStyleIdx="2" presStyleCnt="3" custScaleX="234106" custLinFactNeighborX="91961"/>
      <dgm:spPr/>
      <dgm:t>
        <a:bodyPr/>
        <a:lstStyle/>
        <a:p>
          <a:endParaRPr lang="en-US"/>
        </a:p>
      </dgm:t>
    </dgm:pt>
    <dgm:pt modelId="{FC329924-B0C8-4643-AE04-1031CB9E9D7A}" type="pres">
      <dgm:prSet presAssocID="{E1697170-68FF-42C8-8767-D5B30D26A67B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F7B943-46D1-44E3-BC85-2E912C2AED86}" type="presOf" srcId="{CFE01246-7740-4744-B2AC-BBF7AB82FBC2}" destId="{06D1E562-849A-4DC4-BA7B-A7C9ECAB202F}" srcOrd="0" destOrd="0" presId="urn:microsoft.com/office/officeart/2005/8/layout/hierarchy5"/>
    <dgm:cxn modelId="{6B8E0636-F89E-447E-9156-E79E00C03F2F}" srcId="{7CFB3CB1-C3F6-4B1C-A25E-63F1016D308F}" destId="{F684930B-D0C0-421A-A1B8-E6E33AC2DCC3}" srcOrd="2" destOrd="0" parTransId="{D9DC1784-2D0B-40E9-9735-4CB6CDDA1007}" sibTransId="{CA109C15-E241-4616-AFE9-B181FB12456E}"/>
    <dgm:cxn modelId="{8E23755B-E6EF-451C-8CCE-572A23D5C47A}" type="presOf" srcId="{F684930B-D0C0-421A-A1B8-E6E33AC2DCC3}" destId="{C7AFE959-F705-4381-92D4-42053EAAC697}" srcOrd="1" destOrd="0" presId="urn:microsoft.com/office/officeart/2005/8/layout/hierarchy5"/>
    <dgm:cxn modelId="{E6E74F15-475E-4E35-A5A9-1C5CFC987D8B}" type="presOf" srcId="{7B5D47E7-476B-4F11-9D63-294A4C934CF0}" destId="{932407FE-8CAF-475D-82E0-E1B99034C2B4}" srcOrd="1" destOrd="0" presId="urn:microsoft.com/office/officeart/2005/8/layout/hierarchy5"/>
    <dgm:cxn modelId="{50E2440F-7B7C-411C-9552-5D0D5B0CE583}" type="presOf" srcId="{CFE01246-7740-4744-B2AC-BBF7AB82FBC2}" destId="{ACFE0532-12D3-423E-810C-B0ADA1B81907}" srcOrd="1" destOrd="0" presId="urn:microsoft.com/office/officeart/2005/8/layout/hierarchy5"/>
    <dgm:cxn modelId="{FC7D7032-90EC-4B11-A818-3CBF2698CE65}" srcId="{C2C46A18-7BA7-43B5-B93E-E22714056082}" destId="{D7FC223F-9854-4820-98AB-83E3ECF6D283}" srcOrd="0" destOrd="0" parTransId="{7B5D47E7-476B-4F11-9D63-294A4C934CF0}" sibTransId="{EFD61F98-4E0E-442F-9E69-87384C821483}"/>
    <dgm:cxn modelId="{902CFFB3-38A7-4347-876E-2D7B293D12D4}" type="presOf" srcId="{C2C46A18-7BA7-43B5-B93E-E22714056082}" destId="{4432C665-7145-4DAC-8D10-0F3B59834500}" srcOrd="0" destOrd="0" presId="urn:microsoft.com/office/officeart/2005/8/layout/hierarchy5"/>
    <dgm:cxn modelId="{3A78AF9F-15B0-4E8E-B3C5-AAF5600289B5}" type="presOf" srcId="{E48557F5-AEC6-49F0-A93D-1E724D22B064}" destId="{EC2DCB74-7264-4856-BF4E-B8B700F06874}" srcOrd="0" destOrd="0" presId="urn:microsoft.com/office/officeart/2005/8/layout/hierarchy5"/>
    <dgm:cxn modelId="{26C6A1C1-F197-4590-8896-BDE1440C19D4}" type="presOf" srcId="{CB26E406-E625-49CF-A3E5-A2E2553A05A2}" destId="{F60957E8-99EE-4479-B171-179CB84FA75E}" srcOrd="1" destOrd="0" presId="urn:microsoft.com/office/officeart/2005/8/layout/hierarchy5"/>
    <dgm:cxn modelId="{CC7755F9-B28D-49D6-8EA1-BEBD6E62903F}" type="presOf" srcId="{D7FC223F-9854-4820-98AB-83E3ECF6D283}" destId="{F403465D-EBDE-4013-8DA8-82CF8F33E48D}" srcOrd="0" destOrd="0" presId="urn:microsoft.com/office/officeart/2005/8/layout/hierarchy5"/>
    <dgm:cxn modelId="{E60559D9-E99B-4A71-ADC2-FF65B60E5A61}" type="presOf" srcId="{49BEA0E7-71DF-4944-AD47-CA67471ACC1F}" destId="{A8B08863-46FC-4671-B3EB-F03107BC72A0}" srcOrd="0" destOrd="0" presId="urn:microsoft.com/office/officeart/2005/8/layout/hierarchy5"/>
    <dgm:cxn modelId="{AA9AE268-8088-4B5E-8DDC-88CE8F500ED0}" srcId="{63BB6C16-E297-45EF-90E2-E862AF66AC13}" destId="{C2C46A18-7BA7-43B5-B93E-E22714056082}" srcOrd="1" destOrd="0" parTransId="{41221CCB-45F3-4A0F-831B-B7855044C285}" sibTransId="{ADC7D853-171D-46E4-9B59-9FE7E02896A1}"/>
    <dgm:cxn modelId="{EEC94430-8CC6-4903-93E7-7D7C5852A698}" type="presOf" srcId="{E48557F5-AEC6-49F0-A93D-1E724D22B064}" destId="{A3823FC8-5EB1-4365-9A00-103B17C20B20}" srcOrd="1" destOrd="0" presId="urn:microsoft.com/office/officeart/2005/8/layout/hierarchy5"/>
    <dgm:cxn modelId="{706BDD02-B825-4BEB-8489-C634AA7EF6DB}" srcId="{7CFB3CB1-C3F6-4B1C-A25E-63F1016D308F}" destId="{CB26E406-E625-49CF-A3E5-A2E2553A05A2}" srcOrd="1" destOrd="0" parTransId="{67C75DC8-32B3-4646-8D69-6A2892536A86}" sibTransId="{C6409037-44EA-4F6F-8150-D1242113B6EB}"/>
    <dgm:cxn modelId="{8E6AECB7-E5D2-4CEA-83CB-990325A16594}" srcId="{7CFB3CB1-C3F6-4B1C-A25E-63F1016D308F}" destId="{63BB6C16-E297-45EF-90E2-E862AF66AC13}" srcOrd="0" destOrd="0" parTransId="{1CACA725-1677-4425-B060-18B17F2B619F}" sibTransId="{E671E8E1-2B79-4CB2-B3E0-92A8F3F79A35}"/>
    <dgm:cxn modelId="{3FDD624F-A769-4C19-92D4-C9E986F47CA4}" type="presOf" srcId="{41221CCB-45F3-4A0F-831B-B7855044C285}" destId="{CA988294-6AA6-425E-9170-4F64DA029E97}" srcOrd="1" destOrd="0" presId="urn:microsoft.com/office/officeart/2005/8/layout/hierarchy5"/>
    <dgm:cxn modelId="{9C1790B0-55D0-4172-B56A-C38AF8E1F156}" type="presOf" srcId="{E1697170-68FF-42C8-8767-D5B30D26A67B}" destId="{B27D836A-CC01-496D-A89A-F2290B270701}" srcOrd="0" destOrd="0" presId="urn:microsoft.com/office/officeart/2005/8/layout/hierarchy5"/>
    <dgm:cxn modelId="{0AAA1C7C-964F-418F-A428-F6886F06737B}" type="presOf" srcId="{3046EDAB-CDB7-4D96-ABA9-1F5B5A097A79}" destId="{7CC0BB24-BFD5-4D24-9B8D-126496BF8C0B}" srcOrd="0" destOrd="0" presId="urn:microsoft.com/office/officeart/2005/8/layout/hierarchy5"/>
    <dgm:cxn modelId="{D2083F47-1287-42AC-BC36-5C77EF75FE14}" type="presOf" srcId="{63BB6C16-E297-45EF-90E2-E862AF66AC13}" destId="{C4D028CC-274C-4B28-9398-954465CC23E4}" srcOrd="0" destOrd="0" presId="urn:microsoft.com/office/officeart/2005/8/layout/hierarchy5"/>
    <dgm:cxn modelId="{A1A0E7C0-C101-4405-9FEC-23B9D75E7D5F}" type="presOf" srcId="{7B5D47E7-476B-4F11-9D63-294A4C934CF0}" destId="{F34C913A-8DFA-44A5-962F-232DB9DF2A0D}" srcOrd="0" destOrd="0" presId="urn:microsoft.com/office/officeart/2005/8/layout/hierarchy5"/>
    <dgm:cxn modelId="{614C46D4-1978-403F-A33A-319228BFF645}" srcId="{3046EDAB-CDB7-4D96-ABA9-1F5B5A097A79}" destId="{49BEA0E7-71DF-4944-AD47-CA67471ACC1F}" srcOrd="0" destOrd="0" parTransId="{CFE01246-7740-4744-B2AC-BBF7AB82FBC2}" sibTransId="{ADB7EBBC-6E0B-4230-8FCC-28416D87E389}"/>
    <dgm:cxn modelId="{5268E947-28A3-4058-90C5-7798728DD33B}" type="presOf" srcId="{41221CCB-45F3-4A0F-831B-B7855044C285}" destId="{E6333E67-35AB-4F4E-B53B-2C038BFD5A74}" srcOrd="0" destOrd="0" presId="urn:microsoft.com/office/officeart/2005/8/layout/hierarchy5"/>
    <dgm:cxn modelId="{1A0BA834-BC90-48C6-8D91-4B95ED9AAF3E}" type="presOf" srcId="{E1697170-68FF-42C8-8767-D5B30D26A67B}" destId="{FC329924-B0C8-4643-AE04-1031CB9E9D7A}" srcOrd="1" destOrd="0" presId="urn:microsoft.com/office/officeart/2005/8/layout/hierarchy5"/>
    <dgm:cxn modelId="{7F108784-854F-40E1-89EA-A0747EE711D8}" type="presOf" srcId="{F684930B-D0C0-421A-A1B8-E6E33AC2DCC3}" destId="{CEB7F239-1F2C-491E-AC00-8EE40DEACBF9}" srcOrd="0" destOrd="0" presId="urn:microsoft.com/office/officeart/2005/8/layout/hierarchy5"/>
    <dgm:cxn modelId="{82798234-C1C5-47FE-AF98-87B0FBD00C8B}" type="presOf" srcId="{7CFB3CB1-C3F6-4B1C-A25E-63F1016D308F}" destId="{C8AD9BC8-AF78-4B5F-9569-9457A44D0887}" srcOrd="0" destOrd="0" presId="urn:microsoft.com/office/officeart/2005/8/layout/hierarchy5"/>
    <dgm:cxn modelId="{6AC45F0B-44E1-4D53-BEB5-5F774EE0665F}" srcId="{63BB6C16-E297-45EF-90E2-E862AF66AC13}" destId="{3046EDAB-CDB7-4D96-ABA9-1F5B5A097A79}" srcOrd="0" destOrd="0" parTransId="{E48557F5-AEC6-49F0-A93D-1E724D22B064}" sibTransId="{65F09801-E704-430B-B38E-93A6EB138ABE}"/>
    <dgm:cxn modelId="{F8DD29F7-6F0B-4113-953B-DA7F5338B672}" srcId="{7CFB3CB1-C3F6-4B1C-A25E-63F1016D308F}" destId="{E1697170-68FF-42C8-8767-D5B30D26A67B}" srcOrd="3" destOrd="0" parTransId="{D3CDBD53-C6D1-4EA4-B040-5F1EDC9CF3B9}" sibTransId="{3F71C7A9-2474-4D84-864A-01BB7B40A5BB}"/>
    <dgm:cxn modelId="{33B563A4-5095-4C4A-AF26-BB82DF6124ED}" type="presOf" srcId="{CB26E406-E625-49CF-A3E5-A2E2553A05A2}" destId="{A490766D-78E3-4137-A99B-749E7DDE6D2C}" srcOrd="0" destOrd="0" presId="urn:microsoft.com/office/officeart/2005/8/layout/hierarchy5"/>
    <dgm:cxn modelId="{5F71C7C4-2FC4-4712-B3BF-D140428A34F7}" type="presParOf" srcId="{C8AD9BC8-AF78-4B5F-9569-9457A44D0887}" destId="{69D39D47-E358-4162-B3F4-CB837A7B9498}" srcOrd="0" destOrd="0" presId="urn:microsoft.com/office/officeart/2005/8/layout/hierarchy5"/>
    <dgm:cxn modelId="{1AE6AC0D-5083-48AD-B983-5B3A7444014C}" type="presParOf" srcId="{69D39D47-E358-4162-B3F4-CB837A7B9498}" destId="{3F0A9809-EDEC-429A-9DB2-D46637F566A5}" srcOrd="0" destOrd="0" presId="urn:microsoft.com/office/officeart/2005/8/layout/hierarchy5"/>
    <dgm:cxn modelId="{4CBEC3D4-076A-4C30-A9D8-6C761F122DD7}" type="presParOf" srcId="{69D39D47-E358-4162-B3F4-CB837A7B9498}" destId="{F2165D0B-C827-480A-9E1B-DE5D22BBF6E7}" srcOrd="1" destOrd="0" presId="urn:microsoft.com/office/officeart/2005/8/layout/hierarchy5"/>
    <dgm:cxn modelId="{3960A2D4-6F8B-4D9A-966D-0C072714259A}" type="presParOf" srcId="{F2165D0B-C827-480A-9E1B-DE5D22BBF6E7}" destId="{D8294542-4CF3-4AA7-BBA0-A32CF7702F72}" srcOrd="0" destOrd="0" presId="urn:microsoft.com/office/officeart/2005/8/layout/hierarchy5"/>
    <dgm:cxn modelId="{50E302B0-71D8-443D-AB94-D511CB5D3944}" type="presParOf" srcId="{D8294542-4CF3-4AA7-BBA0-A32CF7702F72}" destId="{C4D028CC-274C-4B28-9398-954465CC23E4}" srcOrd="0" destOrd="0" presId="urn:microsoft.com/office/officeart/2005/8/layout/hierarchy5"/>
    <dgm:cxn modelId="{D91AB9BE-A3C6-4CC6-9199-8AC5FD6DC7C7}" type="presParOf" srcId="{D8294542-4CF3-4AA7-BBA0-A32CF7702F72}" destId="{44EC02E9-4603-4D95-A59C-3A30A2E815C0}" srcOrd="1" destOrd="0" presId="urn:microsoft.com/office/officeart/2005/8/layout/hierarchy5"/>
    <dgm:cxn modelId="{3552E30A-2B03-4368-B722-BE2499B7847A}" type="presParOf" srcId="{44EC02E9-4603-4D95-A59C-3A30A2E815C0}" destId="{EC2DCB74-7264-4856-BF4E-B8B700F06874}" srcOrd="0" destOrd="0" presId="urn:microsoft.com/office/officeart/2005/8/layout/hierarchy5"/>
    <dgm:cxn modelId="{5FA39E28-8F68-4FDA-B745-B427B6A1B579}" type="presParOf" srcId="{EC2DCB74-7264-4856-BF4E-B8B700F06874}" destId="{A3823FC8-5EB1-4365-9A00-103B17C20B20}" srcOrd="0" destOrd="0" presId="urn:microsoft.com/office/officeart/2005/8/layout/hierarchy5"/>
    <dgm:cxn modelId="{8C5A375B-F84B-4846-A445-820B88E3F507}" type="presParOf" srcId="{44EC02E9-4603-4D95-A59C-3A30A2E815C0}" destId="{8688C7F4-031D-4314-86B9-451027C4174E}" srcOrd="1" destOrd="0" presId="urn:microsoft.com/office/officeart/2005/8/layout/hierarchy5"/>
    <dgm:cxn modelId="{BECB41C0-6042-4080-A926-9D3CA64BA20A}" type="presParOf" srcId="{8688C7F4-031D-4314-86B9-451027C4174E}" destId="{7CC0BB24-BFD5-4D24-9B8D-126496BF8C0B}" srcOrd="0" destOrd="0" presId="urn:microsoft.com/office/officeart/2005/8/layout/hierarchy5"/>
    <dgm:cxn modelId="{375016F5-CA3C-4465-A5D4-1E5517A665AC}" type="presParOf" srcId="{8688C7F4-031D-4314-86B9-451027C4174E}" destId="{0104A417-F803-457B-BC02-4CA2D84646D8}" srcOrd="1" destOrd="0" presId="urn:microsoft.com/office/officeart/2005/8/layout/hierarchy5"/>
    <dgm:cxn modelId="{A6B22610-91F0-47AF-8A46-F74709D908A7}" type="presParOf" srcId="{0104A417-F803-457B-BC02-4CA2D84646D8}" destId="{06D1E562-849A-4DC4-BA7B-A7C9ECAB202F}" srcOrd="0" destOrd="0" presId="urn:microsoft.com/office/officeart/2005/8/layout/hierarchy5"/>
    <dgm:cxn modelId="{8D8518CD-2EF4-4E51-A2F3-5E1C2C59BFB9}" type="presParOf" srcId="{06D1E562-849A-4DC4-BA7B-A7C9ECAB202F}" destId="{ACFE0532-12D3-423E-810C-B0ADA1B81907}" srcOrd="0" destOrd="0" presId="urn:microsoft.com/office/officeart/2005/8/layout/hierarchy5"/>
    <dgm:cxn modelId="{D9FAC9E7-3429-4208-B515-B7A615622E77}" type="presParOf" srcId="{0104A417-F803-457B-BC02-4CA2D84646D8}" destId="{16E087F3-5331-4AE7-B58E-3D2F57EE0315}" srcOrd="1" destOrd="0" presId="urn:microsoft.com/office/officeart/2005/8/layout/hierarchy5"/>
    <dgm:cxn modelId="{99F219E7-326A-407F-A5F3-AD9FA4772C5E}" type="presParOf" srcId="{16E087F3-5331-4AE7-B58E-3D2F57EE0315}" destId="{A8B08863-46FC-4671-B3EB-F03107BC72A0}" srcOrd="0" destOrd="0" presId="urn:microsoft.com/office/officeart/2005/8/layout/hierarchy5"/>
    <dgm:cxn modelId="{BB6D2671-3C1A-4B23-A9B2-E799FC33C254}" type="presParOf" srcId="{16E087F3-5331-4AE7-B58E-3D2F57EE0315}" destId="{9E56C265-4948-4A11-BDB3-759C90C5C526}" srcOrd="1" destOrd="0" presId="urn:microsoft.com/office/officeart/2005/8/layout/hierarchy5"/>
    <dgm:cxn modelId="{78D603D1-9EC4-459F-BE5F-997CFC5592C8}" type="presParOf" srcId="{44EC02E9-4603-4D95-A59C-3A30A2E815C0}" destId="{E6333E67-35AB-4F4E-B53B-2C038BFD5A74}" srcOrd="2" destOrd="0" presId="urn:microsoft.com/office/officeart/2005/8/layout/hierarchy5"/>
    <dgm:cxn modelId="{19AA16D0-F9A6-4F31-83B2-C0DECE6A0768}" type="presParOf" srcId="{E6333E67-35AB-4F4E-B53B-2C038BFD5A74}" destId="{CA988294-6AA6-425E-9170-4F64DA029E97}" srcOrd="0" destOrd="0" presId="urn:microsoft.com/office/officeart/2005/8/layout/hierarchy5"/>
    <dgm:cxn modelId="{FDBE00AB-F0F1-419F-A86A-D291946D58AE}" type="presParOf" srcId="{44EC02E9-4603-4D95-A59C-3A30A2E815C0}" destId="{A7443CCD-1C5B-46E9-8023-83D27D1634A3}" srcOrd="3" destOrd="0" presId="urn:microsoft.com/office/officeart/2005/8/layout/hierarchy5"/>
    <dgm:cxn modelId="{4E76BF90-7FF4-4ABF-B642-25F51D3992DD}" type="presParOf" srcId="{A7443CCD-1C5B-46E9-8023-83D27D1634A3}" destId="{4432C665-7145-4DAC-8D10-0F3B59834500}" srcOrd="0" destOrd="0" presId="urn:microsoft.com/office/officeart/2005/8/layout/hierarchy5"/>
    <dgm:cxn modelId="{FBAF8895-F4DE-4A72-B4DF-8B07F92DCDD8}" type="presParOf" srcId="{A7443CCD-1C5B-46E9-8023-83D27D1634A3}" destId="{79807607-C4CE-4382-86EE-46BA450012B8}" srcOrd="1" destOrd="0" presId="urn:microsoft.com/office/officeart/2005/8/layout/hierarchy5"/>
    <dgm:cxn modelId="{DAFB1DD1-F2BC-4F5E-AEED-31D08CE7376E}" type="presParOf" srcId="{79807607-C4CE-4382-86EE-46BA450012B8}" destId="{F34C913A-8DFA-44A5-962F-232DB9DF2A0D}" srcOrd="0" destOrd="0" presId="urn:microsoft.com/office/officeart/2005/8/layout/hierarchy5"/>
    <dgm:cxn modelId="{C830028F-9821-45E2-8E8B-AC4188C3D372}" type="presParOf" srcId="{F34C913A-8DFA-44A5-962F-232DB9DF2A0D}" destId="{932407FE-8CAF-475D-82E0-E1B99034C2B4}" srcOrd="0" destOrd="0" presId="urn:microsoft.com/office/officeart/2005/8/layout/hierarchy5"/>
    <dgm:cxn modelId="{AAD03ADA-09C3-4088-82D9-838DAA7AC21E}" type="presParOf" srcId="{79807607-C4CE-4382-86EE-46BA450012B8}" destId="{C05C462A-05B2-43EA-99D3-96B3C4F55808}" srcOrd="1" destOrd="0" presId="urn:microsoft.com/office/officeart/2005/8/layout/hierarchy5"/>
    <dgm:cxn modelId="{DB6B4E52-6012-47EC-A630-7E6C121FB4F7}" type="presParOf" srcId="{C05C462A-05B2-43EA-99D3-96B3C4F55808}" destId="{F403465D-EBDE-4013-8DA8-82CF8F33E48D}" srcOrd="0" destOrd="0" presId="urn:microsoft.com/office/officeart/2005/8/layout/hierarchy5"/>
    <dgm:cxn modelId="{5869BFF8-CF60-495E-9E1D-1F1D7835D7C4}" type="presParOf" srcId="{C05C462A-05B2-43EA-99D3-96B3C4F55808}" destId="{A5C35A67-4FBF-4FEC-B116-F62C19C86447}" srcOrd="1" destOrd="0" presId="urn:microsoft.com/office/officeart/2005/8/layout/hierarchy5"/>
    <dgm:cxn modelId="{B119E41D-1E50-4593-9EDB-AAE6F224A21D}" type="presParOf" srcId="{C8AD9BC8-AF78-4B5F-9569-9457A44D0887}" destId="{D4BF3858-45C4-4BCB-B1E8-4C1CDAF378C7}" srcOrd="1" destOrd="0" presId="urn:microsoft.com/office/officeart/2005/8/layout/hierarchy5"/>
    <dgm:cxn modelId="{2EB9BC89-AC29-4721-8DBA-FA1CB0F573B7}" type="presParOf" srcId="{D4BF3858-45C4-4BCB-B1E8-4C1CDAF378C7}" destId="{187B3EE6-6987-41BF-8FE4-8B203D7BCB1A}" srcOrd="0" destOrd="0" presId="urn:microsoft.com/office/officeart/2005/8/layout/hierarchy5"/>
    <dgm:cxn modelId="{2D6456FF-D72C-431E-B7CF-67B77EA32696}" type="presParOf" srcId="{187B3EE6-6987-41BF-8FE4-8B203D7BCB1A}" destId="{A490766D-78E3-4137-A99B-749E7DDE6D2C}" srcOrd="0" destOrd="0" presId="urn:microsoft.com/office/officeart/2005/8/layout/hierarchy5"/>
    <dgm:cxn modelId="{70A062E3-2CC0-4804-93AD-B4C01176292D}" type="presParOf" srcId="{187B3EE6-6987-41BF-8FE4-8B203D7BCB1A}" destId="{F60957E8-99EE-4479-B171-179CB84FA75E}" srcOrd="1" destOrd="0" presId="urn:microsoft.com/office/officeart/2005/8/layout/hierarchy5"/>
    <dgm:cxn modelId="{395DDA6D-0790-4311-8851-3A61D4F6064C}" type="presParOf" srcId="{D4BF3858-45C4-4BCB-B1E8-4C1CDAF378C7}" destId="{AFFFEBFA-8EF4-4E6A-B3AC-9F3774C52423}" srcOrd="1" destOrd="0" presId="urn:microsoft.com/office/officeart/2005/8/layout/hierarchy5"/>
    <dgm:cxn modelId="{D9985C16-E3CB-416E-96B4-94A56235921D}" type="presParOf" srcId="{AFFFEBFA-8EF4-4E6A-B3AC-9F3774C52423}" destId="{DF672D0C-8723-45C2-9DC5-0017EE916FBC}" srcOrd="0" destOrd="0" presId="urn:microsoft.com/office/officeart/2005/8/layout/hierarchy5"/>
    <dgm:cxn modelId="{37B380EF-51E3-42A5-8EF5-41CC08D3FB08}" type="presParOf" srcId="{D4BF3858-45C4-4BCB-B1E8-4C1CDAF378C7}" destId="{EC82CDAD-30BA-4680-895D-A63A01D99A32}" srcOrd="2" destOrd="0" presId="urn:microsoft.com/office/officeart/2005/8/layout/hierarchy5"/>
    <dgm:cxn modelId="{4F44BA30-B6B1-4180-BF02-AF23BBD16A05}" type="presParOf" srcId="{EC82CDAD-30BA-4680-895D-A63A01D99A32}" destId="{CEB7F239-1F2C-491E-AC00-8EE40DEACBF9}" srcOrd="0" destOrd="0" presId="urn:microsoft.com/office/officeart/2005/8/layout/hierarchy5"/>
    <dgm:cxn modelId="{69C80D2D-04FC-4509-868C-F7F4383726D4}" type="presParOf" srcId="{EC82CDAD-30BA-4680-895D-A63A01D99A32}" destId="{C7AFE959-F705-4381-92D4-42053EAAC697}" srcOrd="1" destOrd="0" presId="urn:microsoft.com/office/officeart/2005/8/layout/hierarchy5"/>
    <dgm:cxn modelId="{C7101532-6954-4F97-82A5-F2F4C6501FDF}" type="presParOf" srcId="{D4BF3858-45C4-4BCB-B1E8-4C1CDAF378C7}" destId="{C2BC5175-CB33-47C5-A91C-417B1CC8856C}" srcOrd="3" destOrd="0" presId="urn:microsoft.com/office/officeart/2005/8/layout/hierarchy5"/>
    <dgm:cxn modelId="{28319643-DB3F-4FC9-807C-0570E9F1A9D6}" type="presParOf" srcId="{C2BC5175-CB33-47C5-A91C-417B1CC8856C}" destId="{F18DDFFB-65E9-4828-8BCC-302FA7F20E67}" srcOrd="0" destOrd="0" presId="urn:microsoft.com/office/officeart/2005/8/layout/hierarchy5"/>
    <dgm:cxn modelId="{AA228369-F016-4EDC-A34C-43F51575C13C}" type="presParOf" srcId="{D4BF3858-45C4-4BCB-B1E8-4C1CDAF378C7}" destId="{01E38991-CD24-49BF-BF60-60E1B205E275}" srcOrd="4" destOrd="0" presId="urn:microsoft.com/office/officeart/2005/8/layout/hierarchy5"/>
    <dgm:cxn modelId="{AEF5152A-FB38-491E-839C-AC997BC50CBB}" type="presParOf" srcId="{01E38991-CD24-49BF-BF60-60E1B205E275}" destId="{B27D836A-CC01-496D-A89A-F2290B270701}" srcOrd="0" destOrd="0" presId="urn:microsoft.com/office/officeart/2005/8/layout/hierarchy5"/>
    <dgm:cxn modelId="{E6C211B0-DDFF-485E-868D-A8D1AF49545F}" type="presParOf" srcId="{01E38991-CD24-49BF-BF60-60E1B205E275}" destId="{FC329924-B0C8-4643-AE04-1031CB9E9D7A}" srcOrd="1" destOrd="0" presId="urn:microsoft.com/office/officeart/2005/8/layout/hierarchy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FBA50C-5AA5-486A-B19E-39BC81547887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0AEB2D3-7AE4-4324-AECC-4A0026B6C282}">
      <dgm:prSet phldrT="[Text]"/>
      <dgm:spPr/>
      <dgm:t>
        <a:bodyPr/>
        <a:lstStyle/>
        <a:p>
          <a:r>
            <a:rPr lang="en-US" dirty="0" smtClean="0"/>
            <a:t>Heavily publicized this issue,</a:t>
          </a:r>
          <a:br>
            <a:rPr lang="en-US" dirty="0" smtClean="0"/>
          </a:br>
          <a:r>
            <a:rPr lang="en-US" dirty="0" smtClean="0"/>
            <a:t>causing a huge uproar</a:t>
          </a:r>
          <a:endParaRPr lang="en-US" dirty="0"/>
        </a:p>
      </dgm:t>
    </dgm:pt>
    <dgm:pt modelId="{A8410EFD-FB3B-4544-AB4A-8C1CF55A3D67}" type="parTrans" cxnId="{7F422A73-55CB-460E-B241-26F64CB5E43F}">
      <dgm:prSet/>
      <dgm:spPr/>
      <dgm:t>
        <a:bodyPr/>
        <a:lstStyle/>
        <a:p>
          <a:endParaRPr lang="en-US"/>
        </a:p>
      </dgm:t>
    </dgm:pt>
    <dgm:pt modelId="{81C1E512-5B3F-482C-8B6F-CED4DAD4891F}" type="sibTrans" cxnId="{7F422A73-55CB-460E-B241-26F64CB5E43F}">
      <dgm:prSet/>
      <dgm:spPr/>
      <dgm:t>
        <a:bodyPr/>
        <a:lstStyle/>
        <a:p>
          <a:endParaRPr lang="en-US"/>
        </a:p>
      </dgm:t>
    </dgm:pt>
    <dgm:pt modelId="{B0BB6F33-8988-4C9F-BC0B-A7DC3A8760A6}">
      <dgm:prSet phldrT="[Text]"/>
      <dgm:spPr/>
      <dgm:t>
        <a:bodyPr/>
        <a:lstStyle/>
        <a:p>
          <a:r>
            <a:rPr lang="en-US" u="none" dirty="0" smtClean="0"/>
            <a:t>Jordanian and US Government cracked down on the brand by force</a:t>
          </a:r>
          <a:endParaRPr lang="en-US" u="none" dirty="0"/>
        </a:p>
      </dgm:t>
    </dgm:pt>
    <dgm:pt modelId="{CCC24E06-9453-4780-B4BB-A366428D1938}" type="parTrans" cxnId="{F58C2EDB-A2CE-47EC-B75C-C27EA63D1833}">
      <dgm:prSet/>
      <dgm:spPr/>
      <dgm:t>
        <a:bodyPr/>
        <a:lstStyle/>
        <a:p>
          <a:endParaRPr lang="en-US"/>
        </a:p>
      </dgm:t>
    </dgm:pt>
    <dgm:pt modelId="{2A39F321-2A4E-44CD-BCDF-DEFA48A3F1F1}" type="sibTrans" cxnId="{F58C2EDB-A2CE-47EC-B75C-C27EA63D1833}">
      <dgm:prSet/>
      <dgm:spPr/>
      <dgm:t>
        <a:bodyPr/>
        <a:lstStyle/>
        <a:p>
          <a:endParaRPr lang="en-US"/>
        </a:p>
      </dgm:t>
    </dgm:pt>
    <dgm:pt modelId="{84CAEBCD-124C-4BE5-869B-3A87DE164A46}" type="pres">
      <dgm:prSet presAssocID="{B9FBA50C-5AA5-486A-B19E-39BC815478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10537A-8295-4BB7-8258-6FB9E287B24B}" type="pres">
      <dgm:prSet presAssocID="{00AEB2D3-7AE4-4324-AECC-4A0026B6C28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9A821-CD4F-411A-A15D-4FEA466EAECF}" type="pres">
      <dgm:prSet presAssocID="{81C1E512-5B3F-482C-8B6F-CED4DAD4891F}" presName="sibTrans" presStyleCnt="0"/>
      <dgm:spPr/>
    </dgm:pt>
    <dgm:pt modelId="{027F9B59-E047-4BF0-BA19-5E5E36458CA0}" type="pres">
      <dgm:prSet presAssocID="{B0BB6F33-8988-4C9F-BC0B-A7DC3A8760A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70293C-3EC8-40CF-881A-50EE74D481A6}" type="presOf" srcId="{B0BB6F33-8988-4C9F-BC0B-A7DC3A8760A6}" destId="{027F9B59-E047-4BF0-BA19-5E5E36458CA0}" srcOrd="0" destOrd="0" presId="urn:microsoft.com/office/officeart/2005/8/layout/default"/>
    <dgm:cxn modelId="{C19EE1BD-D4AF-43C4-B05B-3883C85365AC}" type="presOf" srcId="{B9FBA50C-5AA5-486A-B19E-39BC81547887}" destId="{84CAEBCD-124C-4BE5-869B-3A87DE164A46}" srcOrd="0" destOrd="0" presId="urn:microsoft.com/office/officeart/2005/8/layout/default"/>
    <dgm:cxn modelId="{7F422A73-55CB-460E-B241-26F64CB5E43F}" srcId="{B9FBA50C-5AA5-486A-B19E-39BC81547887}" destId="{00AEB2D3-7AE4-4324-AECC-4A0026B6C282}" srcOrd="0" destOrd="0" parTransId="{A8410EFD-FB3B-4544-AB4A-8C1CF55A3D67}" sibTransId="{81C1E512-5B3F-482C-8B6F-CED4DAD4891F}"/>
    <dgm:cxn modelId="{F58C2EDB-A2CE-47EC-B75C-C27EA63D1833}" srcId="{B9FBA50C-5AA5-486A-B19E-39BC81547887}" destId="{B0BB6F33-8988-4C9F-BC0B-A7DC3A8760A6}" srcOrd="1" destOrd="0" parTransId="{CCC24E06-9453-4780-B4BB-A366428D1938}" sibTransId="{2A39F321-2A4E-44CD-BCDF-DEFA48A3F1F1}"/>
    <dgm:cxn modelId="{854C9BE3-9E3D-493C-8ED3-739EC39CADCF}" type="presOf" srcId="{00AEB2D3-7AE4-4324-AECC-4A0026B6C282}" destId="{7710537A-8295-4BB7-8258-6FB9E287B24B}" srcOrd="0" destOrd="0" presId="urn:microsoft.com/office/officeart/2005/8/layout/default"/>
    <dgm:cxn modelId="{4FBAC8AF-DA26-4F4C-B4CA-E55E340879E5}" type="presParOf" srcId="{84CAEBCD-124C-4BE5-869B-3A87DE164A46}" destId="{7710537A-8295-4BB7-8258-6FB9E287B24B}" srcOrd="0" destOrd="0" presId="urn:microsoft.com/office/officeart/2005/8/layout/default"/>
    <dgm:cxn modelId="{9AB0B61F-2879-4714-A9AF-6949BA5FA53C}" type="presParOf" srcId="{84CAEBCD-124C-4BE5-869B-3A87DE164A46}" destId="{90A9A821-CD4F-411A-A15D-4FEA466EAECF}" srcOrd="1" destOrd="0" presId="urn:microsoft.com/office/officeart/2005/8/layout/default"/>
    <dgm:cxn modelId="{64A84063-7677-42C8-AEDC-C7F5E337CB61}" type="presParOf" srcId="{84CAEBCD-124C-4BE5-869B-3A87DE164A46}" destId="{027F9B59-E047-4BF0-BA19-5E5E36458CA0}" srcOrd="2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FBA50C-5AA5-486A-B19E-39BC81547887}" type="doc">
      <dgm:prSet loTypeId="urn:microsoft.com/office/officeart/2005/8/layout/defaul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0AEB2D3-7AE4-4324-AECC-4A0026B6C282}">
      <dgm:prSet phldrT="[Text]" custT="1"/>
      <dgm:spPr/>
      <dgm:t>
        <a:bodyPr/>
        <a:lstStyle/>
        <a:p>
          <a:r>
            <a:rPr lang="en-US" sz="4000" dirty="0" smtClean="0"/>
            <a:t>Working conditions improved</a:t>
          </a:r>
          <a:endParaRPr lang="en-US" sz="4000" dirty="0"/>
        </a:p>
      </dgm:t>
    </dgm:pt>
    <dgm:pt modelId="{A8410EFD-FB3B-4544-AB4A-8C1CF55A3D67}" type="parTrans" cxnId="{7F422A73-55CB-460E-B241-26F64CB5E43F}">
      <dgm:prSet/>
      <dgm:spPr/>
      <dgm:t>
        <a:bodyPr/>
        <a:lstStyle/>
        <a:p>
          <a:endParaRPr lang="en-US"/>
        </a:p>
      </dgm:t>
    </dgm:pt>
    <dgm:pt modelId="{81C1E512-5B3F-482C-8B6F-CED4DAD4891F}" type="sibTrans" cxnId="{7F422A73-55CB-460E-B241-26F64CB5E43F}">
      <dgm:prSet/>
      <dgm:spPr/>
      <dgm:t>
        <a:bodyPr/>
        <a:lstStyle/>
        <a:p>
          <a:endParaRPr lang="en-US"/>
        </a:p>
      </dgm:t>
    </dgm:pt>
    <dgm:pt modelId="{B0BB6F33-8988-4C9F-BC0B-A7DC3A8760A6}">
      <dgm:prSet phldrT="[Text]" custT="1"/>
      <dgm:spPr/>
      <dgm:t>
        <a:bodyPr/>
        <a:lstStyle/>
        <a:p>
          <a:r>
            <a:rPr lang="en-US" sz="4000" u="none" dirty="0" smtClean="0"/>
            <a:t>Number of production</a:t>
          </a:r>
          <a:r>
            <a:rPr lang="en-US" sz="4000" u="none" baseline="0" dirty="0" smtClean="0"/>
            <a:t> facilities in Jordan halved. </a:t>
          </a:r>
          <a:endParaRPr lang="en-US" sz="4000" u="none" dirty="0"/>
        </a:p>
      </dgm:t>
    </dgm:pt>
    <dgm:pt modelId="{CCC24E06-9453-4780-B4BB-A366428D1938}" type="parTrans" cxnId="{F58C2EDB-A2CE-47EC-B75C-C27EA63D1833}">
      <dgm:prSet/>
      <dgm:spPr/>
      <dgm:t>
        <a:bodyPr/>
        <a:lstStyle/>
        <a:p>
          <a:endParaRPr lang="en-US"/>
        </a:p>
      </dgm:t>
    </dgm:pt>
    <dgm:pt modelId="{2A39F321-2A4E-44CD-BCDF-DEFA48A3F1F1}" type="sibTrans" cxnId="{F58C2EDB-A2CE-47EC-B75C-C27EA63D1833}">
      <dgm:prSet/>
      <dgm:spPr/>
      <dgm:t>
        <a:bodyPr/>
        <a:lstStyle/>
        <a:p>
          <a:endParaRPr lang="en-US"/>
        </a:p>
      </dgm:t>
    </dgm:pt>
    <dgm:pt modelId="{84CAEBCD-124C-4BE5-869B-3A87DE164A46}" type="pres">
      <dgm:prSet presAssocID="{B9FBA50C-5AA5-486A-B19E-39BC815478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10537A-8295-4BB7-8258-6FB9E287B24B}" type="pres">
      <dgm:prSet presAssocID="{00AEB2D3-7AE4-4324-AECC-4A0026B6C282}" presName="node" presStyleLbl="node1" presStyleIdx="0" presStyleCnt="2" custScaleY="94139" custLinFactNeighborY="3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9A821-CD4F-411A-A15D-4FEA466EAECF}" type="pres">
      <dgm:prSet presAssocID="{81C1E512-5B3F-482C-8B6F-CED4DAD4891F}" presName="sibTrans" presStyleCnt="0"/>
      <dgm:spPr/>
    </dgm:pt>
    <dgm:pt modelId="{027F9B59-E047-4BF0-BA19-5E5E36458CA0}" type="pres">
      <dgm:prSet presAssocID="{B0BB6F33-8988-4C9F-BC0B-A7DC3A8760A6}" presName="node" presStyleLbl="node1" presStyleIdx="1" presStyleCnt="2" custScaleY="96151" custLinFactNeighborY="34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38D93A-47E4-4522-9665-12EA94FF5927}" type="presOf" srcId="{B9FBA50C-5AA5-486A-B19E-39BC81547887}" destId="{84CAEBCD-124C-4BE5-869B-3A87DE164A46}" srcOrd="0" destOrd="0" presId="urn:microsoft.com/office/officeart/2005/8/layout/default"/>
    <dgm:cxn modelId="{7F422A73-55CB-460E-B241-26F64CB5E43F}" srcId="{B9FBA50C-5AA5-486A-B19E-39BC81547887}" destId="{00AEB2D3-7AE4-4324-AECC-4A0026B6C282}" srcOrd="0" destOrd="0" parTransId="{A8410EFD-FB3B-4544-AB4A-8C1CF55A3D67}" sibTransId="{81C1E512-5B3F-482C-8B6F-CED4DAD4891F}"/>
    <dgm:cxn modelId="{F58C2EDB-A2CE-47EC-B75C-C27EA63D1833}" srcId="{B9FBA50C-5AA5-486A-B19E-39BC81547887}" destId="{B0BB6F33-8988-4C9F-BC0B-A7DC3A8760A6}" srcOrd="1" destOrd="0" parTransId="{CCC24E06-9453-4780-B4BB-A366428D1938}" sibTransId="{2A39F321-2A4E-44CD-BCDF-DEFA48A3F1F1}"/>
    <dgm:cxn modelId="{6235620B-2842-4086-A845-5988B1AA5C5A}" type="presOf" srcId="{00AEB2D3-7AE4-4324-AECC-4A0026B6C282}" destId="{7710537A-8295-4BB7-8258-6FB9E287B24B}" srcOrd="0" destOrd="0" presId="urn:microsoft.com/office/officeart/2005/8/layout/default"/>
    <dgm:cxn modelId="{1C6DF64D-E00B-49A8-AED0-74F36BA95C3A}" type="presOf" srcId="{B0BB6F33-8988-4C9F-BC0B-A7DC3A8760A6}" destId="{027F9B59-E047-4BF0-BA19-5E5E36458CA0}" srcOrd="0" destOrd="0" presId="urn:microsoft.com/office/officeart/2005/8/layout/default"/>
    <dgm:cxn modelId="{7965A52D-9CDA-4E8E-95F3-3FEF44FF4F5C}" type="presParOf" srcId="{84CAEBCD-124C-4BE5-869B-3A87DE164A46}" destId="{7710537A-8295-4BB7-8258-6FB9E287B24B}" srcOrd="0" destOrd="0" presId="urn:microsoft.com/office/officeart/2005/8/layout/default"/>
    <dgm:cxn modelId="{EDC2D682-C712-486E-8CA7-3A9F4B7784DA}" type="presParOf" srcId="{84CAEBCD-124C-4BE5-869B-3A87DE164A46}" destId="{90A9A821-CD4F-411A-A15D-4FEA466EAECF}" srcOrd="1" destOrd="0" presId="urn:microsoft.com/office/officeart/2005/8/layout/default"/>
    <dgm:cxn modelId="{90623CDE-AEDA-4789-A8DD-F9EB8AC7F3A9}" type="presParOf" srcId="{84CAEBCD-124C-4BE5-869B-3A87DE164A46}" destId="{027F9B59-E047-4BF0-BA19-5E5E36458CA0}" srcOrd="2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6A7C5-147B-40C8-B2CA-B0F97675F1D7}" type="datetimeFigureOut">
              <a:rPr lang="en-US" smtClean="0"/>
              <a:t>4/26/2009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C499F-8672-4C0F-97D1-28D853567F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C499F-8672-4C0F-97D1-28D853567FE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7AB38-E39D-45AE-9199-2A62230BE3A3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4EAE-107A-4142-994D-DCDEFB8CB6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70C5-DB02-4748-B59A-0D64FAF8A031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A299D-C6A5-4C7F-B9E5-FB785AF04F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9700-DE23-4353-BB40-1A2EBF79D45D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B2D50-3C05-4930-908F-A6CA1B60C6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7FF52-2B7B-4F7A-81C1-F230D0519DC1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D7C2F-53E5-43AD-96C6-B0E889A34C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90A7A-133C-4681-800F-15CB900C660A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BE6F2-C81B-4807-AD24-20763A1C656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5E805-4AB4-49DC-90CC-378689640299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9085-BAEE-49C3-944D-73ECF1602B3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CDBC4-41D3-4A87-AFB3-FAC8FF786CDE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9ADCB-6A94-453A-AB45-9D2C1FDD3D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EEE8-852D-440B-8E6F-75B247838D27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6C52B-C0FF-4319-8488-959F378B23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F834-50AE-4224-AFBF-77F6E719435C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AC031-A6CB-41F5-A855-65D8D9C316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C7186-6959-4C81-BCDB-3160B95B4029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79160-D8EA-4F85-BD6F-FA16D209A9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BB410-8F06-4743-A779-54EE7BC3D165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D5755-D8A5-433C-94BA-9563C98DDFF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BE8370-06B9-4FF1-B8B6-B687F48C4516}" type="datetimeFigureOut">
              <a:rPr lang="fr-FR"/>
              <a:pPr>
                <a:defRPr/>
              </a:pPr>
              <a:t>26/04/2009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F7D958A-6F6B-4ADB-A2BB-7CDD69693D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abcnews.go.com/Business/HolidayTheme/story?id=3989096&amp;page=1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://en.wikipedia.org/wiki/Sweatshop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uffingtonpost.com/jonathan-tasini/victorias-secret-slave-_b_74261.html" TargetMode="External"/><Relationship Id="rId5" Type="http://schemas.openxmlformats.org/officeDocument/2006/relationships/hyperlink" Target="http://en.wikipedia.org/wiki/National_Labor_Committee" TargetMode="External"/><Relationship Id="rId10" Type="http://schemas.openxmlformats.org/officeDocument/2006/relationships/image" Target="../media/image3.jpeg"/><Relationship Id="rId4" Type="http://schemas.openxmlformats.org/officeDocument/2006/relationships/hyperlink" Target="http://www.nlcnet.org/index.php" TargetMode="External"/><Relationship Id="rId9" Type="http://schemas.openxmlformats.org/officeDocument/2006/relationships/hyperlink" Target="http://ihscslnews.org/view_article.php?id=67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fr-FR" sz="1800" smtClean="0">
                <a:solidFill>
                  <a:schemeClr val="bg1"/>
                </a:solidFill>
              </a:rPr>
              <a:t>Kho Yong Xiang, Sherwin Lau, Lee Shien Yang, Kenneth Koong, Koh Han Quan, Seah Ying Cong</a:t>
            </a:r>
          </a:p>
        </p:txBody>
      </p:sp>
      <p:pic>
        <p:nvPicPr>
          <p:cNvPr id="2051" name="Picture 4" descr="C:\Documents and Settings\Aaron Kho\Desktop\The National Labour committee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4572000"/>
            <a:ext cx="41433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9937241">
            <a:off x="7489825" y="11795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532362">
            <a:off x="5562600" y="25098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3850" y="26527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4142780">
            <a:off x="4889500" y="287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816475">
            <a:off x="4246563" y="109220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8521803">
            <a:off x="3194050" y="2012950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438789">
            <a:off x="2411413" y="2295525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438789">
            <a:off x="2308225" y="2709863"/>
            <a:ext cx="61436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052245">
            <a:off x="6503987" y="2028826"/>
            <a:ext cx="658813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195592">
            <a:off x="3552825" y="31480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3078197" flipV="1">
            <a:off x="3402013" y="1797050"/>
            <a:ext cx="360362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067159" flipV="1">
            <a:off x="3724275" y="2130425"/>
            <a:ext cx="360363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challen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7214"/>
            <a:ext cx="9144000" cy="766549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2984"/>
            <a:ext cx="7229500" cy="3214710"/>
          </a:xfrm>
          <a:solidFill>
            <a:schemeClr val="accent1">
              <a:alpha val="31000"/>
            </a:schemeClr>
          </a:solidFill>
          <a:effectLst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Transnational Companies, </a:t>
            </a:r>
            <a:r>
              <a:rPr lang="en-US" dirty="0" smtClean="0">
                <a:solidFill>
                  <a:schemeClr val="bg1"/>
                </a:solidFill>
              </a:rPr>
              <a:t>with their sprawling international empire, is difficult to regulate</a:t>
            </a:r>
            <a:endParaRPr lang="en-SG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Even if headquarters are willing, enforcing worker rights </a:t>
            </a: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 smtClean="0">
                <a:solidFill>
                  <a:schemeClr val="bg1"/>
                </a:solidFill>
              </a:rPr>
              <a:t>developing countries, is a tall </a:t>
            </a:r>
            <a:r>
              <a:rPr lang="en-US" dirty="0" smtClean="0">
                <a:solidFill>
                  <a:schemeClr val="bg1"/>
                </a:solidFill>
              </a:rPr>
              <a:t>order.</a:t>
            </a:r>
            <a:endParaRPr lang="en-SG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Challenges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TNCs are only the tip of the iceberg</a:t>
            </a:r>
            <a:endParaRPr lang="en-SG" dirty="0" smtClean="0"/>
          </a:p>
          <a:p>
            <a:r>
              <a:rPr lang="en-US" dirty="0" smtClean="0"/>
              <a:t>Many sweatshops are operated by small-time operators with little incentive for accountability</a:t>
            </a:r>
            <a:endParaRPr lang="en-SG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For these small companies, profit is purely determined by output, not its brand</a:t>
            </a:r>
            <a:endParaRPr lang="en-SG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No incentive to improve working conditions even after media exposure</a:t>
            </a:r>
            <a:endParaRPr lang="en-S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57167" y="1285860"/>
            <a:ext cx="3929081" cy="1143000"/>
          </a:xfr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Challenges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937241">
            <a:off x="6899275" y="33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32362">
            <a:off x="5062538" y="7953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785813"/>
            <a:ext cx="466725" cy="390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17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142780">
            <a:off x="4532313" y="80645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521803">
            <a:off x="2693988" y="298450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38789">
            <a:off x="1768475" y="366713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052245">
            <a:off x="6003925" y="314325"/>
            <a:ext cx="65881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195592">
            <a:off x="4695825" y="31908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078197" flipV="1">
            <a:off x="3902075" y="439738"/>
            <a:ext cx="3603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067159" flipV="1">
            <a:off x="3224212" y="415926"/>
            <a:ext cx="36036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re 1"/>
          <p:cNvSpPr txBox="1">
            <a:spLocks/>
          </p:cNvSpPr>
          <p:nvPr/>
        </p:nvSpPr>
        <p:spPr bwMode="auto">
          <a:xfrm>
            <a:off x="214282" y="2357430"/>
            <a:ext cx="87868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Inadequacy </a:t>
            </a:r>
            <a:r>
              <a:rPr lang="en-US" sz="2400" dirty="0" smtClean="0"/>
              <a:t>of media</a:t>
            </a:r>
            <a:endParaRPr lang="en-SG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Media </a:t>
            </a:r>
            <a:r>
              <a:rPr lang="en-US" sz="2400" dirty="0" smtClean="0"/>
              <a:t>coverage can only expose that many factories</a:t>
            </a:r>
            <a:endParaRPr lang="en-SG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Explains </a:t>
            </a:r>
            <a:r>
              <a:rPr lang="en-US" sz="2400" dirty="0" smtClean="0"/>
              <a:t>its focus on TNC (maximize the bang for the news)</a:t>
            </a:r>
            <a:endParaRPr lang="en-SG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Actual </a:t>
            </a:r>
            <a:r>
              <a:rPr lang="en-US" sz="2400" dirty="0" smtClean="0"/>
              <a:t>problem of workers exploitation is much more rampant than the news would have us </a:t>
            </a:r>
            <a:r>
              <a:rPr lang="en-US" sz="2400" dirty="0" smtClean="0"/>
              <a:t>believe</a:t>
            </a:r>
            <a:br>
              <a:rPr lang="en-US" sz="2400" dirty="0" smtClean="0"/>
            </a:br>
            <a:endParaRPr lang="en-SG" sz="2400" dirty="0" smtClean="0"/>
          </a:p>
          <a:p>
            <a:r>
              <a:rPr lang="en-US" i="1" dirty="0" smtClean="0"/>
              <a:t>“In 150 countries around the world, </a:t>
            </a:r>
            <a:r>
              <a:rPr lang="en-US" b="1" i="1" dirty="0" smtClean="0"/>
              <a:t>over 2 million people</a:t>
            </a:r>
            <a:r>
              <a:rPr lang="en-US" i="1" dirty="0" smtClean="0"/>
              <a:t>, many of t hem young women and</a:t>
            </a:r>
            <a:r>
              <a:rPr lang="en-US" b="1" i="1" dirty="0" smtClean="0"/>
              <a:t> </a:t>
            </a:r>
            <a:r>
              <a:rPr lang="en-US" i="1" dirty="0" smtClean="0"/>
              <a:t>teenagers, work in garment sweatshops producing for American retailers</a:t>
            </a:r>
            <a:r>
              <a:rPr lang="en-US" b="1" i="1" dirty="0" smtClean="0"/>
              <a:t>. About 80 percent of apparel workers producing clothing for U.S. retailers are working under conditions that systematically violate local and international labor law.”  US Retailer </a:t>
            </a:r>
            <a:r>
              <a:rPr lang="en-US" b="1" i="1" dirty="0" smtClean="0"/>
              <a:t>Report</a:t>
            </a:r>
            <a:br>
              <a:rPr lang="en-US" b="1" i="1" dirty="0" smtClean="0"/>
            </a:br>
            <a:endParaRPr lang="en-SG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What </a:t>
            </a:r>
            <a:r>
              <a:rPr lang="en-US" sz="2400" dirty="0" smtClean="0"/>
              <a:t>NLC has done has merely scratched the surface</a:t>
            </a:r>
            <a:endParaRPr lang="en-SG" sz="24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 descr="C:\Documents and Settings\Aaron Kho\Desktop\NL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0"/>
            <a:ext cx="91440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429125" y="3714750"/>
            <a:ext cx="4714875" cy="2857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800" smtClean="0"/>
              <a:t>	Sumon is a junior machine operator at the Harvest Rich factory where he sews Hanes underwear and pajamas.</a:t>
            </a:r>
          </a:p>
          <a:p>
            <a:pPr>
              <a:buFont typeface="Arial" charset="0"/>
              <a:buNone/>
            </a:pPr>
            <a:r>
              <a:rPr lang="en-US" sz="1800" smtClean="0"/>
              <a:t>	</a:t>
            </a:r>
          </a:p>
          <a:p>
            <a:pPr>
              <a:buFont typeface="Arial" charset="0"/>
              <a:buNone/>
            </a:pPr>
            <a:r>
              <a:rPr lang="en-US" sz="1800" smtClean="0"/>
              <a:t>	If he does not make 120 pieces of Hanes underwear an hour, he is subjected to physical abuse. </a:t>
            </a:r>
          </a:p>
          <a:p>
            <a:pPr>
              <a:buFont typeface="Arial" charset="0"/>
              <a:buNone/>
            </a:pPr>
            <a:r>
              <a:rPr lang="en-US" sz="1800" smtClean="0"/>
              <a:t>	</a:t>
            </a:r>
            <a:br>
              <a:rPr lang="en-US" sz="1800" smtClean="0"/>
            </a:br>
            <a:r>
              <a:rPr lang="en-US" sz="1800" smtClean="0"/>
              <a:t>He is paid just </a:t>
            </a:r>
            <a:r>
              <a:rPr lang="en-US" sz="1800" b="1" smtClean="0"/>
              <a:t>15 cents an hour</a:t>
            </a:r>
            <a:r>
              <a:rPr lang="en-US" sz="1800" smtClean="0"/>
              <a:t>. $1.21 a day.</a:t>
            </a:r>
          </a:p>
        </p:txBody>
      </p:sp>
      <p:pic>
        <p:nvPicPr>
          <p:cNvPr id="12291" name="Picture 2" descr="C:\Documents and Settings\Aaron Kho\Desktop\NL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"/>
            <a:ext cx="48577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C:\Documents and Settings\Aaron Kho\Desktop\NLC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5"/>
            <a:ext cx="47863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3500438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857750" y="280988"/>
            <a:ext cx="407193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j-lt"/>
              </a:rPr>
              <a:t>If we make any mistakes, they beat us, they scold us. </a:t>
            </a:r>
          </a:p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dirty="0">
                <a:latin typeface="+mj-lt"/>
              </a:rPr>
              <a:t>We cannot go to the bathrooms when we want to go.</a:t>
            </a:r>
          </a:p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dirty="0">
                <a:latin typeface="+mj-lt"/>
              </a:rPr>
              <a:t>I can go (to the bathroom) 2 or 3 times a day… they will monitor how long we take.</a:t>
            </a:r>
          </a:p>
          <a:p>
            <a:pPr>
              <a:defRPr/>
            </a:pPr>
            <a:endParaRPr lang="en-US" dirty="0">
              <a:latin typeface="+mj-lt"/>
            </a:endParaRPr>
          </a:p>
          <a:p>
            <a:pPr>
              <a:defRPr/>
            </a:pPr>
            <a:r>
              <a:rPr lang="en-US" dirty="0">
                <a:latin typeface="+mj-lt"/>
              </a:rPr>
              <a:t>I brush my teeth with ashes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Walt Disney – Violated workers’ rights?</a:t>
            </a:r>
          </a:p>
        </p:txBody>
      </p:sp>
      <p:sp>
        <p:nvSpPr>
          <p:cNvPr id="13315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571625"/>
            <a:ext cx="4038600" cy="492918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 7 days/week</a:t>
            </a:r>
          </a:p>
          <a:p>
            <a:r>
              <a:rPr lang="en-US" dirty="0" smtClean="0"/>
              <a:t>10 hours daily</a:t>
            </a:r>
          </a:p>
          <a:p>
            <a:r>
              <a:rPr lang="en-US" dirty="0" smtClean="0"/>
              <a:t>17 cents/hour</a:t>
            </a:r>
          </a:p>
          <a:p>
            <a:r>
              <a:rPr lang="en-US" dirty="0" smtClean="0"/>
              <a:t>In 2002, 200 female workers hospitalized due to exposure to acetone. </a:t>
            </a:r>
          </a:p>
        </p:txBody>
      </p:sp>
      <p:sp>
        <p:nvSpPr>
          <p:cNvPr id="13316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Workers stitch Aladdin t-shirts for 28 cents hourly</a:t>
            </a:r>
          </a:p>
          <a:p>
            <a:r>
              <a:rPr lang="en-US" dirty="0" smtClean="0"/>
              <a:t>Other sweatshops offer child workers lower salaries. </a:t>
            </a:r>
          </a:p>
          <a:p>
            <a:endParaRPr lang="en-US" dirty="0" smtClean="0"/>
          </a:p>
        </p:txBody>
      </p:sp>
      <p:pic>
        <p:nvPicPr>
          <p:cNvPr id="13317" name="Picture 2" descr="C:\Documents and Settings\Aaron Kho\Desktop\Haiti-fla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643063"/>
            <a:ext cx="19288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 descr="C:\Documents and Settings\Aaron Kho\Desktop\vietna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1643063"/>
            <a:ext cx="19288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rot="5400000">
            <a:off x="2107407" y="4036219"/>
            <a:ext cx="4786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title"/>
          </p:nvPr>
        </p:nvSpPr>
        <p:spPr>
          <a:xfrm>
            <a:off x="500063" y="285750"/>
            <a:ext cx="4043362" cy="1143000"/>
          </a:xfrm>
        </p:spPr>
        <p:txBody>
          <a:bodyPr/>
          <a:lstStyle/>
          <a:p>
            <a:r>
              <a:rPr lang="en-US" b="1" u="sng" smtClean="0"/>
              <a:t>NLC’s actions</a:t>
            </a:r>
          </a:p>
        </p:txBody>
      </p:sp>
      <p:sp>
        <p:nvSpPr>
          <p:cNvPr id="6" name="Right Arrow Callout 5"/>
          <p:cNvSpPr/>
          <p:nvPr/>
        </p:nvSpPr>
        <p:spPr>
          <a:xfrm rot="5400000">
            <a:off x="1178694" y="821513"/>
            <a:ext cx="2643206" cy="3571901"/>
          </a:xfrm>
          <a:prstGeom prst="rightArrowCallout">
            <a:avLst>
              <a:gd name="adj1" fmla="val 9026"/>
              <a:gd name="adj2" fmla="val 12703"/>
              <a:gd name="adj3" fmla="val 18478"/>
              <a:gd name="adj4" fmla="val 689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/>
              <a:t>Campaigned to improve Disney’s production facilities worldwide &amp; Raise awareness of this issue</a:t>
            </a:r>
          </a:p>
        </p:txBody>
      </p:sp>
      <p:sp>
        <p:nvSpPr>
          <p:cNvPr id="7" name="Right Arrow Callout 6"/>
          <p:cNvSpPr/>
          <p:nvPr/>
        </p:nvSpPr>
        <p:spPr>
          <a:xfrm rot="5400000">
            <a:off x="5357818" y="857232"/>
            <a:ext cx="2643206" cy="3500462"/>
          </a:xfrm>
          <a:prstGeom prst="rightArrowCallout">
            <a:avLst>
              <a:gd name="adj1" fmla="val 8960"/>
              <a:gd name="adj2" fmla="val 11633"/>
              <a:gd name="adj3" fmla="val 16445"/>
              <a:gd name="adj4" fmla="val 7030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/>
              <a:t>American </a:t>
            </a:r>
            <a:r>
              <a:rPr lang="en-US" sz="2400" dirty="0" smtClean="0"/>
              <a:t>Congress asked </a:t>
            </a:r>
            <a:r>
              <a:rPr lang="en-US" sz="2400" dirty="0"/>
              <a:t>to ban/procure products made with sweatshop labour </a:t>
            </a:r>
          </a:p>
        </p:txBody>
      </p:sp>
      <p:sp>
        <p:nvSpPr>
          <p:cNvPr id="8" name="Right Arrow Callout 7"/>
          <p:cNvSpPr/>
          <p:nvPr/>
        </p:nvSpPr>
        <p:spPr>
          <a:xfrm rot="5400000">
            <a:off x="6036479" y="2678901"/>
            <a:ext cx="1071570" cy="3571900"/>
          </a:xfrm>
          <a:prstGeom prst="rightArrowCallout">
            <a:avLst>
              <a:gd name="adj1" fmla="val 0"/>
              <a:gd name="adj2" fmla="val 0"/>
              <a:gd name="adj3" fmla="val 6884"/>
              <a:gd name="adj4" fmla="val 9311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/>
              <a:t>Appeal failed</a:t>
            </a:r>
          </a:p>
        </p:txBody>
      </p:sp>
      <p:sp>
        <p:nvSpPr>
          <p:cNvPr id="9" name="Right Arrow Callout 8"/>
          <p:cNvSpPr/>
          <p:nvPr/>
        </p:nvSpPr>
        <p:spPr>
          <a:xfrm rot="5400000">
            <a:off x="1714479" y="2928934"/>
            <a:ext cx="1571636" cy="3571901"/>
          </a:xfrm>
          <a:prstGeom prst="rightArrowCallout">
            <a:avLst>
              <a:gd name="adj1" fmla="val 9026"/>
              <a:gd name="adj2" fmla="val 12703"/>
              <a:gd name="adj3" fmla="val 18478"/>
              <a:gd name="adj4" fmla="val 689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/>
              <a:t>Gained media and government attention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4375" y="5500688"/>
            <a:ext cx="7715250" cy="9286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People started to boycott Disney’s products </a:t>
            </a:r>
            <a:br>
              <a:rPr lang="en-US" sz="2400" dirty="0"/>
            </a:br>
            <a:r>
              <a:rPr lang="en-US" sz="2400" dirty="0"/>
              <a:t>Criticize Disney</a:t>
            </a:r>
          </a:p>
        </p:txBody>
      </p:sp>
      <p:sp>
        <p:nvSpPr>
          <p:cNvPr id="12" name="Title 4"/>
          <p:cNvSpPr txBox="1">
            <a:spLocks/>
          </p:cNvSpPr>
          <p:nvPr/>
        </p:nvSpPr>
        <p:spPr bwMode="auto">
          <a:xfrm>
            <a:off x="4643438" y="285750"/>
            <a:ext cx="4043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u="sng" dirty="0">
                <a:latin typeface="+mj-lt"/>
                <a:ea typeface="+mj-ea"/>
                <a:cs typeface="+mj-cs"/>
              </a:rPr>
              <a:t>Govt. actions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/>
              <a:t>D.K Garments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2928938" y="1600200"/>
            <a:ext cx="5757862" cy="4525963"/>
          </a:xfrm>
        </p:spPr>
        <p:txBody>
          <a:bodyPr/>
          <a:lstStyle/>
          <a:p>
            <a:r>
              <a:rPr lang="en-US" smtClean="0"/>
              <a:t>150 foreign workers with</a:t>
            </a:r>
          </a:p>
          <a:p>
            <a:pPr>
              <a:buFont typeface="Arial" charset="0"/>
              <a:buNone/>
            </a:pPr>
            <a:r>
              <a:rPr lang="en-US" smtClean="0"/>
              <a:t>	- 14-15 hours of work daily</a:t>
            </a:r>
          </a:p>
          <a:p>
            <a:pPr>
              <a:buFont typeface="Arial" charset="0"/>
              <a:buNone/>
            </a:pPr>
            <a:r>
              <a:rPr lang="en-US" smtClean="0"/>
              <a:t>	- 7a.m. to 10p.m</a:t>
            </a:r>
          </a:p>
          <a:p>
            <a:pPr>
              <a:buFont typeface="Arial" charset="0"/>
              <a:buNone/>
            </a:pPr>
            <a:r>
              <a:rPr lang="en-US" smtClean="0"/>
              <a:t>	- receiving one day off every four months</a:t>
            </a:r>
          </a:p>
          <a:p>
            <a:pPr>
              <a:buFont typeface="Arial" charset="0"/>
              <a:buNone/>
            </a:pPr>
            <a:r>
              <a:rPr lang="en-US" smtClean="0"/>
              <a:t>	- 3.3 minutes given to sew each bikini, for which they are paid  4 cents</a:t>
            </a:r>
          </a:p>
        </p:txBody>
      </p:sp>
      <p:pic>
        <p:nvPicPr>
          <p:cNvPr id="15364" name="Picture 2" descr="C:\Documents and Settings\Aaron Kho\Desktop\jordan-fla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221456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357563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C:\Documents and Settings\Aaron Kho\Desktop\victorias secre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5357813"/>
            <a:ext cx="24114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-114300" y="285750"/>
            <a:ext cx="2043113" cy="1143000"/>
          </a:xfrm>
        </p:spPr>
        <p:txBody>
          <a:bodyPr/>
          <a:lstStyle/>
          <a:p>
            <a:r>
              <a:rPr lang="en-US" smtClean="0"/>
              <a:t>2007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572250" y="214313"/>
            <a:ext cx="2328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2009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214282" y="1214422"/>
          <a:ext cx="392909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4795838" y="1142984"/>
          <a:ext cx="406244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3" name="Straight Connector 12"/>
          <p:cNvCxnSpPr/>
          <p:nvPr/>
        </p:nvCxnSpPr>
        <p:spPr>
          <a:xfrm rot="5400000">
            <a:off x="1000919" y="3429794"/>
            <a:ext cx="68580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428625" y="6429375"/>
            <a:ext cx="8072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http://abcnews.go.com/Business/HolidayTheme/story?id=3989096&amp;page=1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477250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342900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Why the NLC was set up</a:t>
            </a:r>
            <a:endParaRPr lang="en-SG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Explosion 2 4"/>
          <p:cNvSpPr/>
          <p:nvPr/>
        </p:nvSpPr>
        <p:spPr>
          <a:xfrm>
            <a:off x="5000625" y="2786063"/>
            <a:ext cx="4143375" cy="2071687"/>
          </a:xfrm>
          <a:prstGeom prst="irregularSeal2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Dehumanization of global workforce</a:t>
            </a:r>
            <a:endParaRPr lang="en-SG" b="1" dirty="0"/>
          </a:p>
        </p:txBody>
      </p:sp>
      <p:sp>
        <p:nvSpPr>
          <p:cNvPr id="6" name="Explosion 2 5"/>
          <p:cNvSpPr/>
          <p:nvPr/>
        </p:nvSpPr>
        <p:spPr>
          <a:xfrm>
            <a:off x="357188" y="1143000"/>
            <a:ext cx="4000500" cy="2500313"/>
          </a:xfrm>
          <a:prstGeom prst="irregularSeal2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Extent to which companies seek cheap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labor</a:t>
            </a:r>
          </a:p>
          <a:p>
            <a:pPr algn="ctr">
              <a:defRPr/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In sweatshops</a:t>
            </a:r>
            <a:endParaRPr lang="en-SG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952337">
            <a:off x="3046413" y="3232150"/>
            <a:ext cx="1843087" cy="1065213"/>
          </a:xfrm>
          <a:prstGeom prst="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… has led to</a:t>
            </a:r>
            <a:endParaRPr lang="en-SG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786438" y="1857375"/>
            <a:ext cx="2286000" cy="857250"/>
          </a:xfrm>
          <a:prstGeom prst="wedgeRoundRectCallout">
            <a:avLst>
              <a:gd name="adj1" fmla="val -16326"/>
              <a:gd name="adj2" fmla="val 61642"/>
              <a:gd name="adj3" fmla="val 1666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A moral crisis of the 21</a:t>
            </a:r>
            <a:r>
              <a:rPr lang="en-US" b="1" baseline="30000" dirty="0">
                <a:solidFill>
                  <a:schemeClr val="tx1"/>
                </a:solidFill>
              </a:rPr>
              <a:t>st</a:t>
            </a:r>
            <a:r>
              <a:rPr lang="en-US" b="1" dirty="0">
                <a:solidFill>
                  <a:schemeClr val="tx1"/>
                </a:solidFill>
              </a:rPr>
              <a:t> century...</a:t>
            </a:r>
            <a:endParaRPr lang="en-SG" b="1" dirty="0">
              <a:solidFill>
                <a:schemeClr val="tx1"/>
              </a:solidFill>
            </a:endParaRP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1000125" y="5143500"/>
            <a:ext cx="7143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“The struggle for rule of law in the global economy--to ensure respect for the fundamental rights of the millions of workers producing goods for the U.S. market--has become the great new civil rights movement of our time.”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fr-FR" sz="3200" dirty="0" smtClean="0">
                <a:solidFill>
                  <a:schemeClr val="bg1"/>
                </a:solidFill>
              </a:rPr>
              <a:t>How </a:t>
            </a:r>
            <a:r>
              <a:rPr lang="fr-FR" sz="3200" dirty="0" err="1" smtClean="0">
                <a:solidFill>
                  <a:schemeClr val="bg1"/>
                </a:solidFill>
              </a:rPr>
              <a:t>can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Americans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be</a:t>
            </a:r>
            <a:r>
              <a:rPr lang="fr-FR" sz="3200" dirty="0" smtClean="0">
                <a:solidFill>
                  <a:schemeClr val="bg1"/>
                </a:solidFill>
              </a:rPr>
              <a:t> part </a:t>
            </a:r>
            <a:r>
              <a:rPr lang="fr-FR" sz="3200" dirty="0" smtClean="0">
                <a:solidFill>
                  <a:schemeClr val="bg1"/>
                </a:solidFill>
              </a:rPr>
              <a:t>of the action?</a:t>
            </a:r>
          </a:p>
        </p:txBody>
      </p:sp>
      <p:pic>
        <p:nvPicPr>
          <p:cNvPr id="1843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937241">
            <a:off x="7489825" y="11795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32362">
            <a:off x="5562600" y="25098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3850" y="26527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142780">
            <a:off x="4889500" y="287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816475">
            <a:off x="4246563" y="109220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521803">
            <a:off x="3194050" y="2012950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38789">
            <a:off x="2411413" y="2295525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38789">
            <a:off x="2308225" y="2709863"/>
            <a:ext cx="61436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052245">
            <a:off x="6503987" y="2028826"/>
            <a:ext cx="658813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195592">
            <a:off x="3552825" y="31480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078197" flipV="1">
            <a:off x="3402013" y="1797050"/>
            <a:ext cx="360362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067159" flipV="1">
            <a:off x="3724275" y="2130425"/>
            <a:ext cx="360363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extBox 24"/>
          <p:cNvSpPr txBox="1">
            <a:spLocks noChangeArrowheads="1"/>
          </p:cNvSpPr>
          <p:nvPr/>
        </p:nvSpPr>
        <p:spPr bwMode="auto">
          <a:xfrm>
            <a:off x="428625" y="4857750"/>
            <a:ext cx="3000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Local government  </a:t>
            </a:r>
          </a:p>
        </p:txBody>
      </p:sp>
      <p:sp>
        <p:nvSpPr>
          <p:cNvPr id="18448" name="TextBox 25"/>
          <p:cNvSpPr txBox="1">
            <a:spLocks noChangeArrowheads="1"/>
          </p:cNvSpPr>
          <p:nvPr/>
        </p:nvSpPr>
        <p:spPr bwMode="auto">
          <a:xfrm>
            <a:off x="3857620" y="5072074"/>
            <a:ext cx="1785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Boycott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8449" name="TextBox 26"/>
          <p:cNvSpPr txBox="1">
            <a:spLocks noChangeArrowheads="1"/>
          </p:cNvSpPr>
          <p:nvPr/>
        </p:nvSpPr>
        <p:spPr bwMode="auto">
          <a:xfrm>
            <a:off x="6000760" y="4714884"/>
            <a:ext cx="27860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Increase public awareness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Local Government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1400" dirty="0" smtClean="0"/>
              <a:t>The positive promotion of human rights principles by a local education authority.</a:t>
            </a:r>
            <a:endParaRPr lang="en-US" sz="1400" dirty="0" smtClean="0"/>
          </a:p>
          <a:p>
            <a:r>
              <a:rPr lang="en-SG" sz="1400" dirty="0" smtClean="0"/>
              <a:t>Their school admissions policy integrates human rights. It begins </a:t>
            </a:r>
            <a:r>
              <a:rPr lang="en-SG" sz="1400" i="1" dirty="0" smtClean="0"/>
              <a:t>clearly</a:t>
            </a:r>
            <a:endParaRPr lang="en-US" sz="1400" dirty="0" smtClean="0"/>
          </a:p>
          <a:p>
            <a:r>
              <a:rPr lang="en-SG" sz="1400" i="1" dirty="0" smtClean="0"/>
              <a:t>education polices have human rights implications </a:t>
            </a:r>
            <a:r>
              <a:rPr lang="en-SG" sz="1400" dirty="0" smtClean="0"/>
              <a:t>and sets out that the policy</a:t>
            </a:r>
            <a:endParaRPr lang="en-US" sz="1400" dirty="0" smtClean="0"/>
          </a:p>
          <a:p>
            <a:r>
              <a:rPr lang="en-SG" sz="1400" dirty="0" smtClean="0"/>
              <a:t>exists to pursue a legitimate aim and is proportionate.</a:t>
            </a:r>
            <a:endParaRPr lang="en-US" sz="1400" dirty="0" smtClean="0"/>
          </a:p>
          <a:p>
            <a:r>
              <a:rPr lang="en-SG" sz="1400" dirty="0" smtClean="0"/>
              <a:t>Best practice is about positive rather than negative compliance and at the same</a:t>
            </a:r>
            <a:endParaRPr lang="en-US" sz="1400" dirty="0" smtClean="0"/>
          </a:p>
          <a:p>
            <a:r>
              <a:rPr lang="en-SG" sz="1400" dirty="0" smtClean="0"/>
              <a:t>council, when considering the approval of the drugs action teams annual return</a:t>
            </a:r>
            <a:endParaRPr lang="en-US" sz="1400" dirty="0" smtClean="0"/>
          </a:p>
          <a:p>
            <a:r>
              <a:rPr lang="en-SG" sz="1400" dirty="0" smtClean="0"/>
              <a:t>the human rights implications section states </a:t>
            </a:r>
            <a:r>
              <a:rPr lang="en-SG" sz="1400" i="1" dirty="0" smtClean="0"/>
              <a:t>the actions contained within the plan</a:t>
            </a:r>
            <a:endParaRPr lang="en-US" sz="1400" dirty="0" smtClean="0"/>
          </a:p>
          <a:p>
            <a:r>
              <a:rPr lang="en-SG" sz="1400" i="1" dirty="0" smtClean="0"/>
              <a:t>will aim to support in particular Article 8 – the right to privacy and respect for</a:t>
            </a:r>
            <a:endParaRPr lang="en-US" sz="1400" dirty="0" smtClean="0"/>
          </a:p>
          <a:p>
            <a:r>
              <a:rPr lang="en-SG" sz="1400" i="1" dirty="0" smtClean="0"/>
              <a:t>family life, home and correspondence</a:t>
            </a:r>
            <a:r>
              <a:rPr lang="en-SG" sz="1400" dirty="0" smtClean="0"/>
              <a:t>.</a:t>
            </a:r>
            <a:endParaRPr lang="en-US" sz="1400" dirty="0" smtClean="0"/>
          </a:p>
          <a:p>
            <a:r>
              <a:rPr lang="en-SG" sz="1400" dirty="0" smtClean="0"/>
              <a:t>• Positive compliance has been taken by a number of local authorities in respect of</a:t>
            </a:r>
            <a:endParaRPr lang="en-US" sz="1400" dirty="0" smtClean="0"/>
          </a:p>
          <a:p>
            <a:r>
              <a:rPr lang="en-SG" sz="1400" dirty="0" smtClean="0"/>
              <a:t>planning and development control. Procedures have been strengthened for</a:t>
            </a:r>
            <a:endParaRPr lang="en-US" sz="1400" dirty="0" smtClean="0"/>
          </a:p>
          <a:p>
            <a:r>
              <a:rPr lang="en-SG" sz="1400" dirty="0" smtClean="0"/>
              <a:t>public consultation and members of the public are allowed to address</a:t>
            </a:r>
            <a:endParaRPr lang="en-US" sz="1400" dirty="0" smtClean="0"/>
          </a:p>
          <a:p>
            <a:r>
              <a:rPr lang="en-SG" sz="1400" dirty="0" smtClean="0"/>
              <a:t>committees on planning applications.</a:t>
            </a:r>
            <a:endParaRPr lang="en-US" sz="1400" dirty="0" smtClean="0"/>
          </a:p>
          <a:p>
            <a:r>
              <a:rPr lang="en-SG" sz="1400" dirty="0" smtClean="0"/>
              <a:t>• Young Minds, a mental health charity for young people, has run workshops with</a:t>
            </a:r>
            <a:endParaRPr lang="en-US" sz="1400" dirty="0" smtClean="0"/>
          </a:p>
          <a:p>
            <a:r>
              <a:rPr lang="en-SG" sz="1400" dirty="0" smtClean="0"/>
              <a:t>teachers and school governors explaining the key principles of the Act and its</a:t>
            </a:r>
            <a:endParaRPr lang="en-US" sz="1400" dirty="0" smtClean="0"/>
          </a:p>
          <a:p>
            <a:r>
              <a:rPr lang="en-SG" sz="1400" dirty="0" smtClean="0"/>
              <a:t>implications for education services. In particular, they were made aware that, as</a:t>
            </a:r>
            <a:endParaRPr lang="en-US" sz="1400" dirty="0" smtClean="0"/>
          </a:p>
          <a:p>
            <a:r>
              <a:rPr lang="en-SG" sz="1400" dirty="0" smtClean="0"/>
              <a:t>decision makers, they must consider whether what they do restricts the</a:t>
            </a:r>
            <a:endParaRPr lang="en-US" sz="1400" dirty="0" smtClean="0"/>
          </a:p>
          <a:p>
            <a:r>
              <a:rPr lang="en-SG" sz="1400" dirty="0" smtClean="0"/>
              <a:t>Convention rights of pupils and whether such interference is justified.</a:t>
            </a:r>
            <a:endParaRPr lang="en-US" sz="1400" dirty="0" smtClean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Health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1800" smtClean="0"/>
              <a:t>Services configured around good practice meant that a health trust had</a:t>
            </a:r>
            <a:endParaRPr lang="en-US" sz="1800" smtClean="0"/>
          </a:p>
          <a:p>
            <a:r>
              <a:rPr lang="en-SG" sz="1800" smtClean="0"/>
              <a:t>arrangements in non-clinical areas for compliance with human rights legislation.</a:t>
            </a:r>
            <a:endParaRPr lang="en-US" sz="1800" smtClean="0"/>
          </a:p>
          <a:p>
            <a:r>
              <a:rPr lang="en-SG" sz="1800" smtClean="0"/>
              <a:t>There was good access for patients and their families to translation services,</a:t>
            </a:r>
            <a:endParaRPr lang="en-US" sz="1800" smtClean="0"/>
          </a:p>
          <a:p>
            <a:r>
              <a:rPr lang="en-SG" sz="1800" smtClean="0"/>
              <a:t>cultural issues were dealt with sensitively for both patients and staff, including</a:t>
            </a:r>
            <a:endParaRPr lang="en-US" sz="1800" smtClean="0"/>
          </a:p>
          <a:p>
            <a:r>
              <a:rPr lang="en-SG" sz="1800" smtClean="0"/>
              <a:t>well developed chaplainry provision for different faiths and religions, flexible</a:t>
            </a:r>
            <a:endParaRPr lang="en-US" sz="1800" smtClean="0"/>
          </a:p>
          <a:p>
            <a:r>
              <a:rPr lang="en-SG" sz="1800" smtClean="0"/>
              <a:t>policies for staff and paternity leave to accommodate religious festivals.</a:t>
            </a:r>
            <a:endParaRPr lang="en-US" sz="1800" smtClean="0"/>
          </a:p>
          <a:p>
            <a:r>
              <a:rPr lang="en-SG" sz="1800" smtClean="0"/>
              <a:t>• A positive commitment to integrate human rights into corporate policies was</a:t>
            </a:r>
            <a:endParaRPr lang="en-US" sz="1800" smtClean="0"/>
          </a:p>
          <a:p>
            <a:r>
              <a:rPr lang="en-SG" sz="1800" smtClean="0"/>
              <a:t>made by a health trust in its annual plan 2003-04 which is made available to the</a:t>
            </a:r>
            <a:endParaRPr lang="en-US" sz="1800" smtClean="0"/>
          </a:p>
          <a:p>
            <a:r>
              <a:rPr lang="en-SG" sz="1800" smtClean="0"/>
              <a:t>patients and the public. Among a number of initiatives, it is developing a tool kit</a:t>
            </a:r>
            <a:endParaRPr lang="en-US" sz="1800" smtClean="0"/>
          </a:p>
          <a:p>
            <a:r>
              <a:rPr lang="en-SG" sz="1800" smtClean="0"/>
              <a:t>for health service managers and making arrangements to ensure that external</a:t>
            </a:r>
            <a:endParaRPr lang="en-US" sz="1800" smtClean="0"/>
          </a:p>
          <a:p>
            <a:r>
              <a:rPr lang="en-SG" sz="1800" smtClean="0"/>
              <a:t>contractors and suppliers comply.</a:t>
            </a:r>
            <a:endParaRPr lang="en-US" sz="1800" smtClean="0"/>
          </a:p>
          <a:p>
            <a:endParaRPr lang="en-US" smtClean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Cross Cutting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1600" dirty="0" smtClean="0"/>
              <a:t>• The Greater London Authority (GLA) equalities agenda is underpinned by human</a:t>
            </a:r>
            <a:endParaRPr lang="en-US" sz="1600" dirty="0" smtClean="0"/>
          </a:p>
          <a:p>
            <a:r>
              <a:rPr lang="en-SG" sz="1600" dirty="0" smtClean="0"/>
              <a:t>rights. It has taken ‘a rights-based approach’ to its strategy for promoting</a:t>
            </a:r>
            <a:endParaRPr lang="en-US" sz="1600" dirty="0" smtClean="0"/>
          </a:p>
          <a:p>
            <a:r>
              <a:rPr lang="en-SG" sz="1600" dirty="0" smtClean="0"/>
              <a:t>equalities in London. It has also made it a public document and goes further than</a:t>
            </a:r>
            <a:endParaRPr lang="en-US" sz="1600" dirty="0" smtClean="0"/>
          </a:p>
          <a:p>
            <a:r>
              <a:rPr lang="en-SG" sz="1600" dirty="0" smtClean="0"/>
              <a:t>the requirements set out in existing legislation, thus promoting equality of</a:t>
            </a:r>
            <a:endParaRPr lang="en-US" sz="1600" dirty="0" smtClean="0"/>
          </a:p>
          <a:p>
            <a:r>
              <a:rPr lang="en-SG" sz="1600" dirty="0" smtClean="0"/>
              <a:t>opportunity across race, sex, disability, age, sexual orientation and religion.</a:t>
            </a:r>
            <a:endParaRPr lang="en-US" sz="1600" dirty="0" smtClean="0"/>
          </a:p>
          <a:p>
            <a:r>
              <a:rPr lang="en-SG" sz="1600" dirty="0" smtClean="0"/>
              <a:t>• A learning disabilities guide promoted the Act as a tool for improving services to</a:t>
            </a:r>
            <a:endParaRPr lang="en-US" sz="1600" dirty="0" smtClean="0"/>
          </a:p>
          <a:p>
            <a:r>
              <a:rPr lang="en-SG" sz="1600" dirty="0" smtClean="0"/>
              <a:t>people with learning disabilities. It stressed what human rights means for people</a:t>
            </a:r>
            <a:endParaRPr lang="en-US" sz="1600" dirty="0" smtClean="0"/>
          </a:p>
          <a:p>
            <a:r>
              <a:rPr lang="en-SG" sz="1600" dirty="0" smtClean="0"/>
              <a:t>with learning disabilities and how those rights could be protected. The Guide</a:t>
            </a:r>
            <a:endParaRPr lang="en-US" sz="1600" dirty="0" smtClean="0"/>
          </a:p>
          <a:p>
            <a:r>
              <a:rPr lang="en-SG" sz="1600" dirty="0" smtClean="0"/>
              <a:t>provided a framework to question and, if necessary, challenge any policy that</a:t>
            </a:r>
            <a:endParaRPr lang="en-US" sz="1600" dirty="0" smtClean="0"/>
          </a:p>
          <a:p>
            <a:r>
              <a:rPr lang="en-SG" sz="1600" dirty="0" smtClean="0"/>
              <a:t>appears to be in breach of the Act.</a:t>
            </a:r>
            <a:endParaRPr lang="en-US" sz="1600" dirty="0" smtClean="0"/>
          </a:p>
          <a:p>
            <a:r>
              <a:rPr lang="en-SG" sz="1600" dirty="0" smtClean="0"/>
              <a:t> </a:t>
            </a:r>
            <a:endParaRPr lang="en-US" sz="1600" dirty="0" smtClean="0"/>
          </a:p>
          <a:p>
            <a:r>
              <a:rPr lang="en-SG" sz="1600" dirty="0" smtClean="0"/>
              <a:t>Some authorities are beginning to build human rights concerns into their risk management</a:t>
            </a:r>
            <a:endParaRPr lang="en-US" sz="1600" dirty="0" smtClean="0"/>
          </a:p>
          <a:p>
            <a:r>
              <a:rPr lang="en-SG" sz="1600" dirty="0" smtClean="0"/>
              <a:t>systems; others adopt contract clauses with termination notices if a contractor</a:t>
            </a:r>
            <a:endParaRPr lang="en-US" sz="1600" dirty="0" smtClean="0"/>
          </a:p>
          <a:p>
            <a:r>
              <a:rPr lang="en-SG" sz="1600" dirty="0" smtClean="0"/>
              <a:t>defaults on its human rights responsibilities.</a:t>
            </a:r>
            <a:endParaRPr lang="en-US" sz="1600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4"/>
              </a:rPr>
              <a:t>http://www.nlcnet.org/index.php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5"/>
              </a:rPr>
              <a:t>http://en.wikipedia.org/wiki/National_Labor_Committee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6"/>
              </a:rPr>
              <a:t>http://www.huffingtonpost.com/jonathan-tasini/victorias-secret-slave-_b_74261.html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7"/>
              </a:rPr>
              <a:t>http://en.wikipedia.org/wiki/Sweatshop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8"/>
              </a:rPr>
              <a:t>http://abcnews.go.com/Business/HolidayTheme/story?id=3989096&amp;page=1</a:t>
            </a: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hlinkClick r:id="rId9"/>
              </a:rPr>
              <a:t>http://ihscslnews.org/view_article.php?id=67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1024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9937241">
            <a:off x="6899275" y="33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532362">
            <a:off x="5062538" y="7953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4750" y="785813"/>
            <a:ext cx="466725" cy="390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24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4142780">
            <a:off x="4532313" y="80645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8521803">
            <a:off x="2693988" y="298450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438789">
            <a:off x="1768475" y="366713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6052245">
            <a:off x="6003925" y="314325"/>
            <a:ext cx="65881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7195592">
            <a:off x="4695825" y="31908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3078197" flipV="1">
            <a:off x="3902075" y="439738"/>
            <a:ext cx="3603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8067159" flipV="1">
            <a:off x="3224212" y="415926"/>
            <a:ext cx="36036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ctrTitle"/>
          </p:nvPr>
        </p:nvSpPr>
        <p:spPr>
          <a:xfrm>
            <a:off x="0" y="357188"/>
            <a:ext cx="9144000" cy="857250"/>
          </a:xfrm>
        </p:spPr>
        <p:txBody>
          <a:bodyPr/>
          <a:lstStyle/>
          <a:p>
            <a:r>
              <a:rPr lang="fr-FR" sz="3600" smtClean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22531" name="Picture 4" descr="C:\Documents and Settings\Aaron Kho\Desktop\The National Labour committee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4572000"/>
            <a:ext cx="41433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9937241">
            <a:off x="7489825" y="11795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532362">
            <a:off x="5562600" y="25098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3850" y="26527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4142780">
            <a:off x="4889500" y="287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816475">
            <a:off x="4246563" y="109220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8521803">
            <a:off x="3194050" y="2012950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438789">
            <a:off x="2411413" y="2295525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438789">
            <a:off x="2308225" y="2709863"/>
            <a:ext cx="61436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052245">
            <a:off x="6503987" y="2028826"/>
            <a:ext cx="658813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195592">
            <a:off x="3552825" y="3148013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3078197" flipV="1">
            <a:off x="3402013" y="1797050"/>
            <a:ext cx="360362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067159" flipV="1">
            <a:off x="3724275" y="2130425"/>
            <a:ext cx="360363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Mission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85750" y="2571750"/>
            <a:ext cx="8229600" cy="27860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en-US" dirty="0" smtClean="0"/>
              <a:t>	</a:t>
            </a:r>
            <a:r>
              <a:rPr lang="en-US" sz="2400" dirty="0" smtClean="0"/>
              <a:t>“</a:t>
            </a:r>
            <a:r>
              <a:rPr lang="en-SG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 [the workers] fight for the rights </a:t>
            </a:r>
            <a:r>
              <a:rPr lang="en-SG" sz="2400" dirty="0" smtClean="0"/>
              <a:t>to work in dignity, in healthy and safe workplaces and to earn a living wage, </a:t>
            </a:r>
            <a:r>
              <a:rPr lang="en-SG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 will work with them to provide international visibility and backing </a:t>
            </a:r>
            <a:r>
              <a:rPr lang="en-SG" sz="2400" dirty="0" smtClean="0"/>
              <a:t>for their efforts--and </a:t>
            </a:r>
            <a:r>
              <a:rPr lang="en-SG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press for international legal frameworks</a:t>
            </a:r>
            <a:r>
              <a:rPr lang="en-SG" sz="2400" dirty="0" smtClean="0"/>
              <a:t> with effective enforcement mechanisms that will help create a space where fundamental internationally recognized worker rights can be assured.”</a:t>
            </a:r>
          </a:p>
        </p:txBody>
      </p:sp>
      <p:pic>
        <p:nvPicPr>
          <p:cNvPr id="5124" name="Picture 6" descr="C:\Documents and Settings\Aaron Kho\Desktop\nlc_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5429250"/>
            <a:ext cx="1785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Views on a worker’s right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85750" y="2571750"/>
            <a:ext cx="8229600" cy="2786063"/>
          </a:xfrm>
        </p:spPr>
        <p:txBody>
          <a:bodyPr/>
          <a:lstStyle/>
          <a:p>
            <a:pPr algn="ctr"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SG" smtClean="0"/>
              <a:t>	“The National Labour Committee views worker rights in the global economy as </a:t>
            </a:r>
            <a:r>
              <a:rPr lang="en-SG" smtClean="0">
                <a:solidFill>
                  <a:srgbClr val="C00000"/>
                </a:solidFill>
              </a:rPr>
              <a:t>indivisible and inalienable human rights </a:t>
            </a:r>
            <a:r>
              <a:rPr lang="en-SG" smtClean="0"/>
              <a:t>and we believe that </a:t>
            </a:r>
            <a:r>
              <a:rPr lang="en-SG" smtClean="0">
                <a:solidFill>
                  <a:srgbClr val="C00000"/>
                </a:solidFill>
              </a:rPr>
              <a:t>now</a:t>
            </a:r>
            <a:r>
              <a:rPr lang="en-SG" smtClean="0"/>
              <a:t> is the time to secure them for </a:t>
            </a:r>
            <a:r>
              <a:rPr lang="en-SG" smtClean="0">
                <a:solidFill>
                  <a:srgbClr val="C00000"/>
                </a:solidFill>
              </a:rPr>
              <a:t>ALL</a:t>
            </a:r>
            <a:r>
              <a:rPr lang="en-SG" smtClean="0"/>
              <a:t> on the planet.”</a:t>
            </a:r>
            <a:endParaRPr lang="en-US" smtClean="0"/>
          </a:p>
        </p:txBody>
      </p:sp>
      <p:pic>
        <p:nvPicPr>
          <p:cNvPr id="4100" name="Picture 6" descr="C:\Documents and Settings\Aaron Kho\Desktop\nlc_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5429250"/>
            <a:ext cx="1785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214282" y="357166"/>
          <a:ext cx="8786874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357563" y="3714750"/>
            <a:ext cx="2214562" cy="1143000"/>
          </a:xfr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NLC</a:t>
            </a:r>
          </a:p>
        </p:txBody>
      </p:sp>
      <p:sp>
        <p:nvSpPr>
          <p:cNvPr id="9" name="Oval 8"/>
          <p:cNvSpPr/>
          <p:nvPr/>
        </p:nvSpPr>
        <p:spPr>
          <a:xfrm>
            <a:off x="4500563" y="2071688"/>
            <a:ext cx="3000375" cy="22860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20000 DATABASES</a:t>
            </a:r>
          </a:p>
        </p:txBody>
      </p:sp>
      <p:sp>
        <p:nvSpPr>
          <p:cNvPr id="10" name="Oval 9"/>
          <p:cNvSpPr/>
          <p:nvPr/>
        </p:nvSpPr>
        <p:spPr>
          <a:xfrm>
            <a:off x="1500188" y="2071688"/>
            <a:ext cx="3000375" cy="22860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494 AGENCIES</a:t>
            </a:r>
          </a:p>
        </p:txBody>
      </p:sp>
      <p:sp>
        <p:nvSpPr>
          <p:cNvPr id="11" name="Oval 10"/>
          <p:cNvSpPr/>
          <p:nvPr/>
        </p:nvSpPr>
        <p:spPr>
          <a:xfrm>
            <a:off x="4500563" y="4357688"/>
            <a:ext cx="3000375" cy="22860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40 Countries</a:t>
            </a:r>
          </a:p>
        </p:txBody>
      </p:sp>
      <p:sp>
        <p:nvSpPr>
          <p:cNvPr id="12" name="Oval 11"/>
          <p:cNvSpPr/>
          <p:nvPr/>
        </p:nvSpPr>
        <p:spPr>
          <a:xfrm>
            <a:off x="1357313" y="4357688"/>
            <a:ext cx="3143250" cy="22860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218 </a:t>
            </a:r>
          </a:p>
          <a:p>
            <a:pPr algn="ctr">
              <a:defRPr/>
            </a:pPr>
            <a:r>
              <a:rPr lang="en-US" sz="3200" dirty="0"/>
              <a:t>COMPANIES</a:t>
            </a:r>
          </a:p>
        </p:txBody>
      </p:sp>
      <p:pic>
        <p:nvPicPr>
          <p:cNvPr id="717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937241">
            <a:off x="6899275" y="33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32362">
            <a:off x="5062538" y="7953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785813"/>
            <a:ext cx="466725" cy="390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17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142780">
            <a:off x="4532313" y="80645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521803">
            <a:off x="2693988" y="298450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38789">
            <a:off x="1768475" y="366713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052245">
            <a:off x="6003925" y="314325"/>
            <a:ext cx="65881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195592">
            <a:off x="4695825" y="31908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078197" flipV="1">
            <a:off x="3902075" y="439738"/>
            <a:ext cx="3603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067159" flipV="1">
            <a:off x="3224212" y="415926"/>
            <a:ext cx="36036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643188" y="285750"/>
            <a:ext cx="5972175" cy="1143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3600" smtClean="0"/>
              <a:t>Why we support the </a:t>
            </a:r>
            <a:br>
              <a:rPr lang="en-GB" sz="3600" smtClean="0"/>
            </a:br>
            <a:r>
              <a:rPr lang="en-GB" sz="3600" smtClean="0"/>
              <a:t>National Labor Committee</a:t>
            </a:r>
            <a:endParaRPr lang="fr-FR" smtClean="0"/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643687" cy="4525963"/>
          </a:xfrm>
        </p:spPr>
        <p:txBody>
          <a:bodyPr/>
          <a:lstStyle/>
          <a:p>
            <a:r>
              <a:rPr lang="en-GB" smtClean="0"/>
              <a:t>Clear and justified stance</a:t>
            </a:r>
            <a:endParaRPr lang="en-US" smtClean="0"/>
          </a:p>
          <a:p>
            <a:r>
              <a:rPr lang="en-GB" smtClean="0"/>
              <a:t>Highly focused scope: Foreign factories supplying American goods</a:t>
            </a:r>
            <a:endParaRPr lang="en-US" smtClean="0"/>
          </a:p>
          <a:p>
            <a:r>
              <a:rPr lang="en-GB" smtClean="0"/>
              <a:t>Principle of enabling self-help by fighting to set up self-monitoring organisations</a:t>
            </a:r>
            <a:endParaRPr lang="en-US" smtClean="0"/>
          </a:p>
          <a:p>
            <a:r>
              <a:rPr lang="en-GB" smtClean="0"/>
              <a:t>Suitable </a:t>
            </a:r>
            <a:r>
              <a:rPr lang="en-GB" i="1" smtClean="0"/>
              <a:t>modus operandi </a:t>
            </a:r>
            <a:endParaRPr lang="en-US" smtClean="0"/>
          </a:p>
          <a:p>
            <a:pPr lvl="1"/>
            <a:r>
              <a:rPr lang="en-GB" sz="2000" smtClean="0"/>
              <a:t>Direct collection of information in situ</a:t>
            </a:r>
            <a:endParaRPr lang="en-US" sz="2000" smtClean="0"/>
          </a:p>
          <a:p>
            <a:pPr lvl="1"/>
            <a:r>
              <a:rPr lang="en-GB" sz="2000" smtClean="0"/>
              <a:t>First-person sources such as interview with workers and documents smuggled out from the factories</a:t>
            </a:r>
            <a:endParaRPr lang="en-US" sz="2000" smtClean="0"/>
          </a:p>
        </p:txBody>
      </p:sp>
      <p:pic>
        <p:nvPicPr>
          <p:cNvPr id="9220" name="Picture 5" descr="C:\Documents and Settings\Aaron Kho\Local Settings\Temporary Internet Files\Content.IE5\U9JKL8ZQ\MCj042806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5286375"/>
            <a:ext cx="209867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:\Documents and Settings\Aaron Kho\Desktop\The National Labour committee.gi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071938"/>
            <a:ext cx="17827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500063" y="1857375"/>
            <a:ext cx="3929062" cy="1143000"/>
          </a:xfrm>
        </p:spPr>
        <p:txBody>
          <a:bodyPr/>
          <a:lstStyle/>
          <a:p>
            <a:pPr algn="l"/>
            <a:r>
              <a:rPr lang="fr-FR" u="sng" smtClean="0"/>
              <a:t>Criticism of NLC</a:t>
            </a:r>
          </a:p>
        </p:txBody>
      </p:sp>
      <p:pic>
        <p:nvPicPr>
          <p:cNvPr id="10243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937241">
            <a:off x="6899275" y="3381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32362">
            <a:off x="5062538" y="79533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785813"/>
            <a:ext cx="466725" cy="390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246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142780">
            <a:off x="4532313" y="806450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521803">
            <a:off x="2693988" y="298450"/>
            <a:ext cx="3603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38789">
            <a:off x="1768475" y="366713"/>
            <a:ext cx="3603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052245">
            <a:off x="6003925" y="314325"/>
            <a:ext cx="65881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195592">
            <a:off x="4695825" y="319088"/>
            <a:ext cx="466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078197" flipV="1">
            <a:off x="3902075" y="439738"/>
            <a:ext cx="36036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7" descr="C:\Documents and Settings\Aaron Kho\Desktop\Arrow.g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067159" flipV="1">
            <a:off x="3224212" y="415926"/>
            <a:ext cx="36036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28625" y="2928938"/>
            <a:ext cx="3857625" cy="107791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3200" dirty="0"/>
              <a:t>“Big on anecdotes, low on stats”</a:t>
            </a:r>
            <a:endParaRPr lang="en-US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428625" y="4143375"/>
            <a:ext cx="3857625" cy="584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3200" dirty="0"/>
              <a:t>Ideological biases</a:t>
            </a:r>
            <a:endParaRPr 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428625" y="4857750"/>
            <a:ext cx="3857625" cy="584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3200" dirty="0"/>
              <a:t>Selective biases</a:t>
            </a:r>
            <a:endParaRPr lang="en-US" sz="3200" dirty="0"/>
          </a:p>
        </p:txBody>
      </p:sp>
      <p:sp>
        <p:nvSpPr>
          <p:cNvPr id="10256" name="Rectangle 25"/>
          <p:cNvSpPr>
            <a:spLocks noChangeArrowheads="1"/>
          </p:cNvSpPr>
          <p:nvPr/>
        </p:nvSpPr>
        <p:spPr bwMode="auto">
          <a:xfrm>
            <a:off x="4286250" y="3000375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GB"/>
              <a:t>“Claims workers earn a take-home wage of US$57 in one report and claiming that workers are “being paid $84.48 per month rather than $112.64” in another report”</a:t>
            </a:r>
            <a:endParaRPr lang="en-US"/>
          </a:p>
        </p:txBody>
      </p:sp>
      <p:sp>
        <p:nvSpPr>
          <p:cNvPr id="10257" name="Rectangle 26"/>
          <p:cNvSpPr>
            <a:spLocks noChangeArrowheads="1"/>
          </p:cNvSpPr>
          <p:nvPr/>
        </p:nvSpPr>
        <p:spPr bwMode="auto">
          <a:xfrm>
            <a:off x="4286250" y="450056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GB"/>
              <a:t>“legal minimum wages... does not come close to meeting subsistence-level needs”.  But  how close?</a:t>
            </a:r>
            <a:endParaRPr lang="en-US"/>
          </a:p>
        </p:txBody>
      </p:sp>
      <p:sp>
        <p:nvSpPr>
          <p:cNvPr id="10258" name="Rectangle 27"/>
          <p:cNvSpPr>
            <a:spLocks noChangeArrowheads="1"/>
          </p:cNvSpPr>
          <p:nvPr/>
        </p:nvSpPr>
        <p:spPr bwMode="auto">
          <a:xfrm>
            <a:off x="4286250" y="550068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GB"/>
              <a:t>“Allegations of human rights infringements by computer peripherals manufacturer in Dongguan”</a:t>
            </a:r>
            <a:endParaRPr lang="en-US"/>
          </a:p>
        </p:txBody>
      </p:sp>
      <p:sp>
        <p:nvSpPr>
          <p:cNvPr id="10259" name="Rectangle 28"/>
          <p:cNvSpPr>
            <a:spLocks noChangeArrowheads="1"/>
          </p:cNvSpPr>
          <p:nvPr/>
        </p:nvSpPr>
        <p:spPr bwMode="auto">
          <a:xfrm>
            <a:off x="4286250" y="228282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GB"/>
              <a:t>“US$57 is almost 400 RMB, not that low for an unskilled worker in China”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:\Documents and Settings\Aaron Kho\Desktop\9080618.016.1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0"/>
            <a:ext cx="529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00375" y="3714750"/>
            <a:ext cx="1643063" cy="120015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4643438" y="1285875"/>
            <a:ext cx="2357437" cy="30289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00875" y="1071563"/>
            <a:ext cx="1857375" cy="267811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WHAT  CELEBRITIES DON’T KNOW ABOUT THE PRIUS WILL SHOCK THEM</a:t>
            </a:r>
          </a:p>
        </p:txBody>
      </p:sp>
      <p:pic>
        <p:nvPicPr>
          <p:cNvPr id="8198" name="Picture 6" descr="C:\Documents and Settings\Aaron Kho\Desktop\nlc_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75" y="4000500"/>
            <a:ext cx="1785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105</Template>
  <TotalTime>321</TotalTime>
  <Words>1177</Words>
  <Application>Microsoft Office PowerPoint</Application>
  <PresentationFormat>On-screen Show (4:3)</PresentationFormat>
  <Paragraphs>185</Paragraphs>
  <Slides>25</Slides>
  <Notes>25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105</vt:lpstr>
      <vt:lpstr>Kho Yong Xiang, Sherwin Lau, Lee Shien Yang, Kenneth Koong, Koh Han Quan, Seah Ying Cong</vt:lpstr>
      <vt:lpstr>Slide 2</vt:lpstr>
      <vt:lpstr>Mission</vt:lpstr>
      <vt:lpstr>Views on a worker’s right</vt:lpstr>
      <vt:lpstr>Slide 5</vt:lpstr>
      <vt:lpstr>NLC</vt:lpstr>
      <vt:lpstr>Why we support the  National Labor Committee</vt:lpstr>
      <vt:lpstr>Criticism of NLC</vt:lpstr>
      <vt:lpstr>Slide 9</vt:lpstr>
      <vt:lpstr>Slide 10</vt:lpstr>
      <vt:lpstr>Challenges</vt:lpstr>
      <vt:lpstr>Challenges</vt:lpstr>
      <vt:lpstr>Slide 13</vt:lpstr>
      <vt:lpstr>Slide 14</vt:lpstr>
      <vt:lpstr>Walt Disney – Violated workers’ rights?</vt:lpstr>
      <vt:lpstr>NLC’s actions</vt:lpstr>
      <vt:lpstr>D.K Garments</vt:lpstr>
      <vt:lpstr>2007</vt:lpstr>
      <vt:lpstr>Slide 19</vt:lpstr>
      <vt:lpstr>How can Americans be part of the action?</vt:lpstr>
      <vt:lpstr>Local Government</vt:lpstr>
      <vt:lpstr>Health</vt:lpstr>
      <vt:lpstr>Cross Cutting</vt:lpstr>
      <vt:lpstr>References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Labour Council</dc:title>
  <dc:creator>Aaron Kho</dc:creator>
  <cp:lastModifiedBy>Roger</cp:lastModifiedBy>
  <cp:revision>23</cp:revision>
  <dcterms:created xsi:type="dcterms:W3CDTF">2009-04-25T16:07:24Z</dcterms:created>
  <dcterms:modified xsi:type="dcterms:W3CDTF">2009-04-26T17:08:27Z</dcterms:modified>
</cp:coreProperties>
</file>